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11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3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07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6600"/>
    <a:srgbClr val="006600"/>
    <a:srgbClr val="003300"/>
    <a:srgbClr val="FF0066"/>
    <a:srgbClr val="77933C"/>
    <a:srgbClr val="000000"/>
    <a:srgbClr val="FF3399"/>
    <a:srgbClr val="FF99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4" autoAdjust="0"/>
    <p:restoredTop sz="99885" autoAdjust="0"/>
  </p:normalViewPr>
  <p:slideViewPr>
    <p:cSldViewPr>
      <p:cViewPr varScale="1">
        <p:scale>
          <a:sx n="69" d="100"/>
          <a:sy n="69" d="100"/>
        </p:scale>
        <p:origin x="116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02"/>
    </p:cViewPr>
  </p:sorter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103"/>
        <p:guide pos="2119"/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3869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0871"/>
            <a:ext cx="2919565" cy="493868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5426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ACE35E32-7E75-4571-9C2D-78ED4503F436}" type="datetime1">
              <a:rPr kumimoji="1" lang="ja-JP" altLang="en-US" smtClean="0"/>
              <a:pPr/>
              <a:t>2023/3/28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2"/>
            <a:ext cx="5388610" cy="4439841"/>
          </a:xfrm>
          <a:prstGeom prst="rect">
            <a:avLst/>
          </a:prstGeom>
        </p:spPr>
        <p:txBody>
          <a:bodyPr vert="horz" lIns="90727" tIns="45363" rIns="90727" bIns="4536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85B6C1E9-4593-4E73-BFDC-FE4EE60729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4420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FC7AFB-5429-4C2B-B520-022815C4986F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869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629C-FC33-4D11-B54D-B0159D1DF364}" type="datetimeFigureOut">
              <a:rPr kumimoji="1" lang="ja-JP" altLang="en-US" smtClean="0"/>
              <a:pPr/>
              <a:t>2023/3/28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588C-498D-48EC-8326-F3B333193D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629C-FC33-4D11-B54D-B0159D1DF364}" type="datetimeFigureOut">
              <a:rPr kumimoji="1" lang="ja-JP" altLang="en-US" smtClean="0"/>
              <a:pPr/>
              <a:t>2023/3/28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588C-498D-48EC-8326-F3B333193D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629C-FC33-4D11-B54D-B0159D1DF364}" type="datetimeFigureOut">
              <a:rPr kumimoji="1" lang="ja-JP" altLang="en-US" smtClean="0"/>
              <a:pPr/>
              <a:t>2023/3/28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588C-498D-48EC-8326-F3B333193D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629C-FC33-4D11-B54D-B0159D1DF364}" type="datetimeFigureOut">
              <a:rPr kumimoji="1" lang="ja-JP" altLang="en-US" smtClean="0"/>
              <a:pPr/>
              <a:t>2023/3/28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588C-498D-48EC-8326-F3B333193D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629C-FC33-4D11-B54D-B0159D1DF364}" type="datetimeFigureOut">
              <a:rPr kumimoji="1" lang="ja-JP" altLang="en-US" smtClean="0"/>
              <a:pPr/>
              <a:t>2023/3/28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588C-498D-48EC-8326-F3B333193D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629C-FC33-4D11-B54D-B0159D1DF364}" type="datetimeFigureOut">
              <a:rPr kumimoji="1" lang="ja-JP" altLang="en-US" smtClean="0"/>
              <a:pPr/>
              <a:t>2023/3/28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588C-498D-48EC-8326-F3B333193D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629C-FC33-4D11-B54D-B0159D1DF364}" type="datetimeFigureOut">
              <a:rPr kumimoji="1" lang="ja-JP" altLang="en-US" smtClean="0"/>
              <a:pPr/>
              <a:t>2023/3/28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588C-498D-48EC-8326-F3B333193D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629C-FC33-4D11-B54D-B0159D1DF364}" type="datetimeFigureOut">
              <a:rPr kumimoji="1" lang="ja-JP" altLang="en-US" smtClean="0"/>
              <a:pPr/>
              <a:t>2023/3/28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588C-498D-48EC-8326-F3B333193D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629C-FC33-4D11-B54D-B0159D1DF364}" type="datetimeFigureOut">
              <a:rPr kumimoji="1" lang="ja-JP" altLang="en-US" smtClean="0"/>
              <a:pPr/>
              <a:t>2023/3/28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588C-498D-48EC-8326-F3B333193D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629C-FC33-4D11-B54D-B0159D1DF364}" type="datetimeFigureOut">
              <a:rPr kumimoji="1" lang="ja-JP" altLang="en-US" smtClean="0"/>
              <a:pPr/>
              <a:t>2023/3/28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588C-498D-48EC-8326-F3B333193D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629C-FC33-4D11-B54D-B0159D1DF364}" type="datetimeFigureOut">
              <a:rPr kumimoji="1" lang="ja-JP" altLang="en-US" smtClean="0"/>
              <a:pPr/>
              <a:t>2023/3/28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588C-498D-48EC-8326-F3B333193D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8629C-FC33-4D11-B54D-B0159D1DF364}" type="datetimeFigureOut">
              <a:rPr kumimoji="1" lang="ja-JP" altLang="en-US" smtClean="0"/>
              <a:pPr/>
              <a:t>2023/3/28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2588C-498D-48EC-8326-F3B333193D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図 49" descr="最大48%OFFクーポン 木製の板 fawe.or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8372" y="4761978"/>
            <a:ext cx="2777134" cy="184909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43" name="図 42" descr="最大48%OFFクーポン 木製の板 fawe.or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21913" y="4743518"/>
            <a:ext cx="2765699" cy="186971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42" name="図 41" descr="最大48%OFFクーポン 木製の板 fawe.or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447" y="4743518"/>
            <a:ext cx="2906001" cy="18675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44" name="図 4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5116" y="2383497"/>
            <a:ext cx="2894154" cy="239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図 4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31840" y="2369740"/>
            <a:ext cx="2938492" cy="239516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6697300" y="2285412"/>
            <a:ext cx="1546550" cy="433013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体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kumimoji="0" lang="ja-JP" altLang="ja-JP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健やかな体）</a:t>
            </a:r>
            <a:endParaRPr kumimoji="0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202265" y="2726421"/>
            <a:ext cx="2798598" cy="185470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　</a:t>
            </a:r>
            <a:endParaRPr lang="en-US" altLang="ja-JP" sz="1200" b="1" dirty="0">
              <a:solidFill>
                <a:schemeClr val="bg1"/>
              </a:solidFill>
            </a:endParaRPr>
          </a:p>
          <a:p>
            <a:r>
              <a:rPr lang="ja-JP" altLang="en-US" sz="1200" b="1" u="sng" dirty="0" smtClean="0">
                <a:solidFill>
                  <a:schemeClr val="bg1"/>
                </a:solidFill>
              </a:rPr>
              <a:t>○「世のため人のため」実践</a:t>
            </a:r>
            <a:endParaRPr lang="en-US" altLang="ja-JP" sz="1200" b="1" u="sng" dirty="0">
              <a:solidFill>
                <a:schemeClr val="bg1"/>
              </a:solidFill>
            </a:endParaRPr>
          </a:p>
          <a:p>
            <a:r>
              <a:rPr lang="ja-JP" altLang="en-US" sz="1050" b="1" dirty="0" smtClean="0">
                <a:solidFill>
                  <a:schemeClr val="bg1"/>
                </a:solidFill>
              </a:rPr>
              <a:t>（学校で   地域で　</a:t>
            </a:r>
            <a:r>
              <a:rPr lang="ja-JP" altLang="en-US" sz="1050" b="1" dirty="0" smtClean="0">
                <a:solidFill>
                  <a:srgbClr val="FF0000"/>
                </a:solidFill>
              </a:rPr>
              <a:t>日本全国で</a:t>
            </a:r>
            <a:r>
              <a:rPr lang="ja-JP" altLang="en-US" sz="1050" b="1" dirty="0" smtClean="0">
                <a:solidFill>
                  <a:schemeClr val="bg1"/>
                </a:solidFill>
              </a:rPr>
              <a:t>実践）</a:t>
            </a:r>
            <a:endParaRPr lang="en-US" altLang="ja-JP" sz="1050" b="1" dirty="0" smtClean="0">
              <a:solidFill>
                <a:schemeClr val="bg1"/>
              </a:solidFill>
            </a:endParaRPr>
          </a:p>
          <a:p>
            <a:endParaRPr lang="en-US" altLang="ja-JP" sz="1050" b="1" dirty="0" smtClean="0">
              <a:solidFill>
                <a:schemeClr val="bg1"/>
              </a:solidFill>
            </a:endParaRPr>
          </a:p>
          <a:p>
            <a:r>
              <a:rPr lang="ja-JP" altLang="en-US" sz="1200" b="1" u="sng" dirty="0">
                <a:solidFill>
                  <a:schemeClr val="bg1"/>
                </a:solidFill>
              </a:rPr>
              <a:t>○</a:t>
            </a:r>
            <a:r>
              <a:rPr lang="ja-JP" altLang="en-US" sz="1200" b="1" u="sng" dirty="0" smtClean="0">
                <a:solidFill>
                  <a:schemeClr val="bg1"/>
                </a:solidFill>
              </a:rPr>
              <a:t>「すて</a:t>
            </a:r>
            <a:r>
              <a:rPr lang="ja-JP" altLang="en-US" sz="1200" b="1" u="sng" dirty="0" err="1" smtClean="0">
                <a:solidFill>
                  <a:schemeClr val="bg1"/>
                </a:solidFill>
              </a:rPr>
              <a:t>きだね</a:t>
            </a:r>
            <a:r>
              <a:rPr lang="ja-JP" altLang="en-US" sz="1200" b="1" u="sng" dirty="0" smtClean="0">
                <a:solidFill>
                  <a:schemeClr val="bg1"/>
                </a:solidFill>
              </a:rPr>
              <a:t>カード」の取組</a:t>
            </a:r>
            <a:endParaRPr lang="en-US" altLang="ja-JP" sz="1200" b="1" u="sng" dirty="0" smtClean="0">
              <a:solidFill>
                <a:schemeClr val="bg1"/>
              </a:solidFill>
            </a:endParaRPr>
          </a:p>
          <a:p>
            <a:r>
              <a:rPr lang="ja-JP" altLang="en-US" sz="1050" b="1" dirty="0">
                <a:solidFill>
                  <a:schemeClr val="bg1"/>
                </a:solidFill>
              </a:rPr>
              <a:t> </a:t>
            </a:r>
            <a:r>
              <a:rPr lang="ja-JP" altLang="en-US" sz="1050" b="1" dirty="0" smtClean="0">
                <a:solidFill>
                  <a:schemeClr val="bg1"/>
                </a:solidFill>
              </a:rPr>
              <a:t>　　（子供同士・教師によるカードの記入）</a:t>
            </a:r>
            <a:endParaRPr lang="en-US" altLang="ja-JP" sz="1050" b="1" dirty="0" smtClean="0">
              <a:solidFill>
                <a:schemeClr val="bg1"/>
              </a:solidFill>
            </a:endParaRPr>
          </a:p>
          <a:p>
            <a:endParaRPr lang="en-US" altLang="ja-JP" sz="1050" b="1" u="sng" dirty="0" smtClean="0">
              <a:solidFill>
                <a:schemeClr val="bg1"/>
              </a:solidFill>
            </a:endParaRPr>
          </a:p>
          <a:p>
            <a:r>
              <a:rPr lang="ja-JP" altLang="en-US" sz="1200" b="1" u="sng" smtClean="0">
                <a:solidFill>
                  <a:schemeClr val="bg1"/>
                </a:solidFill>
              </a:rPr>
              <a:t>○</a:t>
            </a:r>
            <a:r>
              <a:rPr lang="ja-JP" altLang="en-US" sz="1200" b="1" u="sng">
                <a:solidFill>
                  <a:schemeClr val="bg1"/>
                </a:solidFill>
              </a:rPr>
              <a:t>気持</a:t>
            </a:r>
            <a:r>
              <a:rPr lang="ja-JP" altLang="en-US" sz="1200" b="1" u="sng" smtClean="0">
                <a:solidFill>
                  <a:schemeClr val="bg1"/>
                </a:solidFill>
              </a:rPr>
              <a:t>ちを</a:t>
            </a:r>
            <a:r>
              <a:rPr lang="ja-JP" altLang="en-US" sz="1200" b="1" u="sng">
                <a:solidFill>
                  <a:schemeClr val="bg1"/>
                </a:solidFill>
              </a:rPr>
              <a:t>込</a:t>
            </a:r>
            <a:r>
              <a:rPr lang="ja-JP" altLang="en-US" sz="1200" b="1" u="sng" smtClean="0">
                <a:solidFill>
                  <a:schemeClr val="bg1"/>
                </a:solidFill>
              </a:rPr>
              <a:t>めた</a:t>
            </a:r>
            <a:r>
              <a:rPr lang="ja-JP" altLang="en-US" sz="1200" b="1" u="sng" smtClean="0">
                <a:solidFill>
                  <a:schemeClr val="bg1"/>
                </a:solidFill>
              </a:rPr>
              <a:t>挨拶</a:t>
            </a:r>
            <a:endParaRPr lang="en-US" altLang="ja-JP" sz="1200" b="1" u="sng" dirty="0" smtClean="0">
              <a:solidFill>
                <a:schemeClr val="bg1"/>
              </a:solidFill>
            </a:endParaRPr>
          </a:p>
          <a:p>
            <a:r>
              <a:rPr lang="ja-JP" altLang="en-US" sz="1050" dirty="0">
                <a:solidFill>
                  <a:schemeClr val="bg1"/>
                </a:solidFill>
              </a:rPr>
              <a:t>　</a:t>
            </a:r>
            <a:r>
              <a:rPr lang="ja-JP" altLang="en-US" sz="1050" b="1" i="1" dirty="0" smtClean="0">
                <a:solidFill>
                  <a:schemeClr val="bg1"/>
                </a:solidFill>
              </a:rPr>
              <a:t> </a:t>
            </a:r>
            <a:r>
              <a:rPr lang="ja-JP" altLang="en-US" sz="1050" b="1" dirty="0" smtClean="0">
                <a:solidFill>
                  <a:srgbClr val="FF0000"/>
                </a:solidFill>
              </a:rPr>
              <a:t>（地域の方に挨拶　感謝の「ありがとう」</a:t>
            </a:r>
            <a:r>
              <a:rPr lang="ja-JP" altLang="en-US" sz="1050" b="1" dirty="0" smtClean="0">
                <a:solidFill>
                  <a:schemeClr val="bg1"/>
                </a:solidFill>
              </a:rPr>
              <a:t>）</a:t>
            </a:r>
            <a:endParaRPr lang="en-US" altLang="ja-JP" sz="1050" b="1" dirty="0" smtClean="0">
              <a:solidFill>
                <a:schemeClr val="bg1"/>
              </a:solidFill>
            </a:endParaRPr>
          </a:p>
          <a:p>
            <a:endParaRPr lang="en-US" altLang="ja-JP" sz="1050" b="1" dirty="0" smtClean="0">
              <a:solidFill>
                <a:schemeClr val="bg1"/>
              </a:solidFill>
            </a:endParaRPr>
          </a:p>
          <a:p>
            <a:endParaRPr lang="ja-JP" altLang="en-US" sz="1050" b="1" dirty="0">
              <a:solidFill>
                <a:schemeClr val="tx2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079312" y="2737570"/>
            <a:ext cx="2876194" cy="18884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b="1" u="sng" dirty="0" smtClean="0">
                <a:solidFill>
                  <a:schemeClr val="bg1"/>
                </a:solidFill>
              </a:rPr>
              <a:t>○ 「</a:t>
            </a:r>
            <a:r>
              <a:rPr lang="ja-JP" altLang="en-US" sz="1200" b="1" u="sng" dirty="0" smtClean="0">
                <a:solidFill>
                  <a:srgbClr val="FF0000"/>
                </a:solidFill>
              </a:rPr>
              <a:t>瞬発力</a:t>
            </a:r>
            <a:r>
              <a:rPr lang="ja-JP" altLang="en-US" sz="1200" b="1" u="sng" dirty="0" smtClean="0">
                <a:solidFill>
                  <a:schemeClr val="bg1"/>
                </a:solidFill>
              </a:rPr>
              <a:t>」「敏捷性」の向上</a:t>
            </a:r>
            <a:endParaRPr lang="en-US" altLang="ja-JP" sz="1200" b="1" u="sng" dirty="0">
              <a:solidFill>
                <a:schemeClr val="bg1"/>
              </a:solidFill>
            </a:endParaRPr>
          </a:p>
          <a:p>
            <a:r>
              <a:rPr lang="ja-JP" altLang="en-US" sz="1050" b="1" dirty="0" smtClean="0">
                <a:solidFill>
                  <a:schemeClr val="bg1"/>
                </a:solidFill>
              </a:rPr>
              <a:t>      </a:t>
            </a:r>
            <a:r>
              <a:rPr lang="ja-JP" altLang="en-US" sz="900" b="1" dirty="0" smtClean="0">
                <a:solidFill>
                  <a:schemeClr val="bg1"/>
                </a:solidFill>
              </a:rPr>
              <a:t>（子供同士支え合いながら取り組む運動の推進）</a:t>
            </a:r>
            <a:endParaRPr lang="en-US" altLang="ja-JP" sz="900" b="1" dirty="0" smtClean="0">
              <a:solidFill>
                <a:schemeClr val="bg1"/>
              </a:solidFill>
            </a:endParaRPr>
          </a:p>
          <a:p>
            <a:endParaRPr lang="en-US" altLang="ja-JP" sz="1050" b="1" dirty="0" smtClean="0">
              <a:solidFill>
                <a:schemeClr val="bg1"/>
              </a:solidFill>
            </a:endParaRPr>
          </a:p>
          <a:p>
            <a:r>
              <a:rPr lang="ja-JP" altLang="en-US" sz="1200" b="1" u="sng" dirty="0" smtClean="0">
                <a:solidFill>
                  <a:schemeClr val="bg1"/>
                </a:solidFill>
              </a:rPr>
              <a:t>○手洗い</a:t>
            </a:r>
            <a:r>
              <a:rPr lang="ja-JP" altLang="en-US" sz="1200" b="1" u="sng" dirty="0">
                <a:solidFill>
                  <a:schemeClr val="bg1"/>
                </a:solidFill>
              </a:rPr>
              <a:t>・食事マナーの習慣化</a:t>
            </a:r>
            <a:endParaRPr lang="en-US" altLang="ja-JP" sz="1200" b="1" u="sng" dirty="0">
              <a:solidFill>
                <a:schemeClr val="bg1"/>
              </a:solidFill>
            </a:endParaRPr>
          </a:p>
          <a:p>
            <a:r>
              <a:rPr lang="ja-JP" altLang="en-US" sz="1050" b="1" dirty="0" smtClean="0">
                <a:solidFill>
                  <a:schemeClr val="bg1"/>
                </a:solidFill>
              </a:rPr>
              <a:t>　   </a:t>
            </a:r>
            <a:r>
              <a:rPr lang="ja-JP" altLang="en-US" sz="900" b="1" dirty="0" smtClean="0">
                <a:solidFill>
                  <a:schemeClr val="bg1"/>
                </a:solidFill>
              </a:rPr>
              <a:t>（感染症対策の徹底・継続）</a:t>
            </a:r>
            <a:endParaRPr lang="en-US" altLang="ja-JP" sz="900" b="1" dirty="0" smtClean="0">
              <a:solidFill>
                <a:schemeClr val="bg1"/>
              </a:solidFill>
            </a:endParaRPr>
          </a:p>
          <a:p>
            <a:endParaRPr lang="en-US" altLang="ja-JP" sz="900" b="1" dirty="0" smtClean="0">
              <a:solidFill>
                <a:schemeClr val="bg1"/>
              </a:solidFill>
            </a:endParaRPr>
          </a:p>
          <a:p>
            <a:r>
              <a:rPr lang="ja-JP" altLang="en-US" sz="1200" b="1" u="sng" dirty="0" smtClean="0">
                <a:solidFill>
                  <a:schemeClr val="bg1"/>
                </a:solidFill>
              </a:rPr>
              <a:t>○心も体も元気な子を目指す</a:t>
            </a:r>
            <a:endParaRPr lang="en-US" altLang="ja-JP" sz="1200" b="1" u="sng" dirty="0">
              <a:solidFill>
                <a:schemeClr val="bg1"/>
              </a:solidFill>
            </a:endParaRPr>
          </a:p>
          <a:p>
            <a:r>
              <a:rPr lang="ja-JP" altLang="en-US" sz="1050" b="1" dirty="0" smtClean="0">
                <a:solidFill>
                  <a:schemeClr val="bg1"/>
                </a:solidFill>
              </a:rPr>
              <a:t>  </a:t>
            </a:r>
            <a:r>
              <a:rPr lang="ja-JP" altLang="en-US" sz="1050" b="1" dirty="0">
                <a:solidFill>
                  <a:schemeClr val="bg1"/>
                </a:solidFill>
              </a:rPr>
              <a:t>　</a:t>
            </a:r>
            <a:r>
              <a:rPr lang="ja-JP" altLang="en-US" sz="1050" b="1" dirty="0" smtClean="0">
                <a:solidFill>
                  <a:schemeClr val="bg1"/>
                </a:solidFill>
              </a:rPr>
              <a:t> </a:t>
            </a:r>
            <a:r>
              <a:rPr lang="ja-JP" altLang="en-US" sz="900" b="1" dirty="0" smtClean="0">
                <a:solidFill>
                  <a:schemeClr val="bg1"/>
                </a:solidFill>
              </a:rPr>
              <a:t>（保健室前掲示版による広報活動など）</a:t>
            </a:r>
            <a:endParaRPr lang="en-US" altLang="ja-JP" sz="900" b="1" dirty="0" smtClean="0">
              <a:solidFill>
                <a:schemeClr val="bg1"/>
              </a:solidFill>
            </a:endParaRPr>
          </a:p>
          <a:p>
            <a:endParaRPr lang="en-US" altLang="ja-JP" sz="1050" b="1" dirty="0" smtClean="0">
              <a:solidFill>
                <a:schemeClr val="bg1"/>
              </a:solidFill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1388369" y="133834"/>
            <a:ext cx="5791200" cy="329620"/>
          </a:xfrm>
          <a:prstGeom prst="rect">
            <a:avLst/>
          </a:prstGeom>
          <a:solidFill>
            <a:srgbClr val="FFFFFF">
              <a:alpha val="75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</a:t>
            </a:r>
            <a:r>
              <a:rPr kumimoji="0" lang="ja-JP" altLang="ja-JP" b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</a:t>
            </a:r>
            <a:r>
              <a:rPr kumimoji="0" lang="ja-JP" altLang="en-US" dirty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５</a:t>
            </a:r>
            <a:r>
              <a:rPr kumimoji="0" lang="ja-JP" altLang="ja-JP" b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年度　　川上小学校スクールプラン</a:t>
            </a:r>
            <a:r>
              <a:rPr kumimoji="0" lang="ja-JP" altLang="ja-JP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 P行書体B" charset="-128"/>
                <a:ea typeface="AR P行書体B" charset="-128"/>
              </a:rPr>
              <a:t>　</a:t>
            </a:r>
            <a:r>
              <a:rPr kumimoji="0" lang="ja-JP" altLang="ja-JP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 P行書体B" charset="-128"/>
                <a:ea typeface="AR P行書体B" charset="-128"/>
              </a:rPr>
              <a:t>　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496" y="116632"/>
            <a:ext cx="9036496" cy="65527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7005878" y="511592"/>
            <a:ext cx="2066114" cy="58397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200" b="1" dirty="0" smtClean="0">
                <a:solidFill>
                  <a:srgbClr val="FF0000"/>
                </a:solidFill>
                <a:latin typeface="AR P丸ゴシック体E" charset="-128"/>
                <a:ea typeface="AR P丸ゴシック体E" charset="-128"/>
              </a:rPr>
              <a:t> </a:t>
            </a:r>
            <a:r>
              <a:rPr kumimoji="0" lang="en-US" altLang="ja-JP" sz="1200" b="1" dirty="0">
                <a:solidFill>
                  <a:srgbClr val="FF0000"/>
                </a:solidFill>
                <a:latin typeface="AR P丸ゴシック体E" charset="-128"/>
                <a:ea typeface="AR P丸ゴシック体E" charset="-128"/>
              </a:rPr>
              <a:t>【</a:t>
            </a:r>
            <a:r>
              <a:rPr kumimoji="0" lang="ja-JP" altLang="ja-JP" sz="1200" b="1" dirty="0">
                <a:solidFill>
                  <a:srgbClr val="FF0000"/>
                </a:solidFill>
                <a:latin typeface="AR P丸ゴシック体E" charset="-128"/>
                <a:ea typeface="AR P丸ゴシック体E" charset="-128"/>
              </a:rPr>
              <a:t>学校教育目標</a:t>
            </a:r>
            <a:r>
              <a:rPr kumimoji="0" lang="en-US" altLang="ja-JP" sz="1200" b="1" dirty="0">
                <a:solidFill>
                  <a:srgbClr val="FF0000"/>
                </a:solidFill>
                <a:latin typeface="AR P丸ゴシック体E" charset="-128"/>
                <a:ea typeface="AR P丸ゴシック体E" charset="-128"/>
              </a:rPr>
              <a:t>】</a:t>
            </a:r>
            <a:r>
              <a:rPr kumimoji="0" lang="ja-JP" altLang="en-US" sz="1200" b="1" dirty="0">
                <a:solidFill>
                  <a:srgbClr val="000000"/>
                </a:solidFill>
                <a:latin typeface="AR P丸ゴシック体E" charset="-128"/>
                <a:ea typeface="AR P丸ゴシック体E" charset="-128"/>
              </a:rPr>
              <a:t>　</a:t>
            </a:r>
            <a:endParaRPr kumimoji="0" lang="en-US" altLang="ja-JP" sz="1200" b="1" dirty="0" smtClean="0">
              <a:solidFill>
                <a:srgbClr val="000000"/>
              </a:solidFill>
              <a:latin typeface="AR P丸ゴシック体E" charset="-128"/>
              <a:ea typeface="AR P丸ゴシック体E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200" b="1" dirty="0" smtClean="0">
                <a:solidFill>
                  <a:srgbClr val="0070C0"/>
                </a:solidFill>
                <a:latin typeface="ＭＳ Ｐゴシック" panose="020B0600070205080204" pitchFamily="50" charset="-128"/>
              </a:rPr>
              <a:t>　　　</a:t>
            </a:r>
            <a:r>
              <a:rPr kumimoji="0" lang="ja-JP" altLang="ja-JP" sz="1200" b="1" dirty="0" smtClean="0">
                <a:solidFill>
                  <a:srgbClr val="0070C0"/>
                </a:solidFill>
                <a:latin typeface="ＭＳ Ｐゴシック" panose="020B0600070205080204" pitchFamily="50" charset="-128"/>
              </a:rPr>
              <a:t>自ら</a:t>
            </a:r>
            <a:r>
              <a:rPr kumimoji="0" lang="ja-JP" altLang="ja-JP" sz="1200" b="1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学び　共に</a:t>
            </a:r>
            <a:r>
              <a:rPr kumimoji="0" lang="ja-JP" altLang="ja-JP" sz="1200" b="1" dirty="0" smtClean="0">
                <a:solidFill>
                  <a:srgbClr val="0070C0"/>
                </a:solidFill>
                <a:latin typeface="ＭＳ Ｐゴシック" panose="020B0600070205080204" pitchFamily="50" charset="-128"/>
              </a:rPr>
              <a:t>学び</a:t>
            </a:r>
            <a:endParaRPr kumimoji="0" lang="en-US" altLang="ja-JP" sz="1200" b="1" dirty="0">
              <a:solidFill>
                <a:srgbClr val="0070C0"/>
              </a:solidFill>
              <a:latin typeface="ＭＳ Ｐゴシック" panose="020B0600070205080204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200" b="1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　</a:t>
            </a:r>
            <a:r>
              <a:rPr kumimoji="0" lang="ja-JP" altLang="en-US" sz="1200" b="1" dirty="0" smtClean="0">
                <a:solidFill>
                  <a:srgbClr val="0070C0"/>
                </a:solidFill>
                <a:latin typeface="ＭＳ Ｐゴシック" panose="020B0600070205080204" pitchFamily="50" charset="-128"/>
              </a:rPr>
              <a:t>　　　</a:t>
            </a:r>
            <a:r>
              <a:rPr kumimoji="0" lang="ja-JP" altLang="ja-JP" sz="1200" b="1" dirty="0" smtClean="0">
                <a:solidFill>
                  <a:srgbClr val="0070C0"/>
                </a:solidFill>
                <a:latin typeface="ＭＳ Ｐゴシック" panose="020B0600070205080204" pitchFamily="50" charset="-128"/>
              </a:rPr>
              <a:t>心</a:t>
            </a:r>
            <a:r>
              <a:rPr kumimoji="0" lang="ja-JP" altLang="ja-JP" sz="1200" b="1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豊かで　</a:t>
            </a:r>
            <a:r>
              <a:rPr kumimoji="0" lang="ja-JP" altLang="ja-JP" sz="1200" b="1" dirty="0" smtClean="0">
                <a:solidFill>
                  <a:srgbClr val="0070C0"/>
                </a:solidFill>
                <a:latin typeface="ＭＳ Ｐゴシック" panose="020B0600070205080204" pitchFamily="50" charset="-128"/>
              </a:rPr>
              <a:t>たくましい</a:t>
            </a:r>
            <a:r>
              <a:rPr kumimoji="0" lang="ja-JP" altLang="ja-JP" sz="1200" b="1" dirty="0">
                <a:solidFill>
                  <a:srgbClr val="0070C0"/>
                </a:solidFill>
                <a:latin typeface="ＭＳ Ｐゴシック" panose="020B0600070205080204" pitchFamily="50" charset="-128"/>
              </a:rPr>
              <a:t>子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ea"/>
                <a:ea typeface="+mj-ea"/>
              </a:rPr>
              <a:t>　</a:t>
            </a:r>
            <a:r>
              <a:rPr kumimoji="0" lang="ja-JP" altLang="ja-JP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35496" y="1367800"/>
            <a:ext cx="9144000" cy="621783"/>
          </a:xfrm>
          <a:prstGeom prst="roundRect">
            <a:avLst/>
          </a:prstGeom>
          <a:noFill/>
          <a:ln w="63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2"/>
                </a:solidFill>
                <a:latin typeface="AR P丸ゴシック体E"/>
                <a:ea typeface="AR P丸ゴシック体E"/>
              </a:rPr>
              <a:t>　　</a:t>
            </a:r>
            <a:endParaRPr lang="ja-JP" altLang="en-US" sz="1400" dirty="0">
              <a:solidFill>
                <a:schemeClr val="tx2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16328" y="1052736"/>
            <a:ext cx="1313324" cy="3592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 P行書体B" charset="-128"/>
                <a:ea typeface="AR P行書体B" charset="-128"/>
              </a:rPr>
              <a:t>【</a:t>
            </a:r>
            <a:r>
              <a:rPr kumimoji="0" lang="ja-JP" altLang="en-US" sz="1400" b="1" dirty="0" smtClean="0">
                <a:solidFill>
                  <a:srgbClr val="FF0000"/>
                </a:solidFill>
                <a:latin typeface="AR P行書体B" charset="-128"/>
                <a:ea typeface="AR P行書体B" charset="-128"/>
              </a:rPr>
              <a:t>目指す子供像</a:t>
            </a:r>
            <a:r>
              <a:rPr kumimoji="0" lang="en-US" altLang="ja-JP" sz="1400" b="1" dirty="0">
                <a:solidFill>
                  <a:srgbClr val="FF0000"/>
                </a:solidFill>
                <a:latin typeface="AR P行書体B" charset="-128"/>
                <a:ea typeface="AR P行書体B" charset="-128"/>
              </a:rPr>
              <a:t>】</a:t>
            </a:r>
            <a:r>
              <a:rPr kumimoji="0" lang="ja-JP" altLang="ja-JP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ea"/>
                <a:ea typeface="+mj-ea"/>
              </a:rPr>
              <a:t>　</a:t>
            </a:r>
            <a:r>
              <a:rPr kumimoji="0" lang="ja-JP" altLang="ja-JP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平行四辺形 6"/>
          <p:cNvSpPr/>
          <p:nvPr/>
        </p:nvSpPr>
        <p:spPr>
          <a:xfrm>
            <a:off x="1459345" y="1961768"/>
            <a:ext cx="520367" cy="254311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8" name="平行四辺形 37"/>
          <p:cNvSpPr/>
          <p:nvPr/>
        </p:nvSpPr>
        <p:spPr>
          <a:xfrm rot="4394105">
            <a:off x="7279693" y="1861673"/>
            <a:ext cx="394640" cy="431171"/>
          </a:xfrm>
          <a:prstGeom prst="parallelogram">
            <a:avLst>
              <a:gd name="adj" fmla="val 305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9" name="平行四辺形 38"/>
          <p:cNvSpPr/>
          <p:nvPr/>
        </p:nvSpPr>
        <p:spPr>
          <a:xfrm>
            <a:off x="4283969" y="1954498"/>
            <a:ext cx="432048" cy="241381"/>
          </a:xfrm>
          <a:prstGeom prst="parallelogram">
            <a:avLst>
              <a:gd name="adj" fmla="val 6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0" name="上矢印 9"/>
          <p:cNvSpPr/>
          <p:nvPr/>
        </p:nvSpPr>
        <p:spPr>
          <a:xfrm>
            <a:off x="4103948" y="1099127"/>
            <a:ext cx="792088" cy="2718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01188" y="1396447"/>
            <a:ext cx="2778116" cy="518727"/>
          </a:xfrm>
          <a:prstGeom prst="roundRect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かかわり合いながら</a:t>
            </a:r>
            <a:endParaRPr lang="en-US" altLang="ja-JP" sz="1500" b="1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5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ja-JP" altLang="en-US" sz="1500" b="1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 学び</a:t>
            </a:r>
            <a:r>
              <a:rPr lang="ja-JP" altLang="en-US" sz="15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を深める子</a:t>
            </a:r>
          </a:p>
        </p:txBody>
      </p:sp>
      <p:pic>
        <p:nvPicPr>
          <p:cNvPr id="40" name="図 3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54" y="2382039"/>
            <a:ext cx="3003789" cy="237993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角丸四角形 12"/>
          <p:cNvSpPr/>
          <p:nvPr/>
        </p:nvSpPr>
        <p:spPr>
          <a:xfrm>
            <a:off x="141657" y="2807040"/>
            <a:ext cx="3100045" cy="185681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200" b="1" dirty="0" smtClean="0"/>
          </a:p>
          <a:p>
            <a:endParaRPr lang="en-US" altLang="ja-JP" sz="1200" b="1" dirty="0" smtClean="0">
              <a:solidFill>
                <a:srgbClr val="FF0000"/>
              </a:solidFill>
            </a:endParaRPr>
          </a:p>
          <a:p>
            <a:endParaRPr lang="en-US" altLang="ja-JP" sz="1200" b="1" dirty="0">
              <a:solidFill>
                <a:srgbClr val="FF0000"/>
              </a:solidFill>
            </a:endParaRPr>
          </a:p>
          <a:p>
            <a:endParaRPr lang="en-US" altLang="ja-JP" sz="1200" b="1" u="sng" dirty="0" smtClean="0">
              <a:solidFill>
                <a:srgbClr val="FF0066"/>
              </a:solidFill>
            </a:endParaRPr>
          </a:p>
          <a:p>
            <a:r>
              <a:rPr lang="ja-JP" altLang="en-US" sz="1200" b="1" u="sng" dirty="0">
                <a:solidFill>
                  <a:schemeClr val="bg1"/>
                </a:solidFill>
              </a:rPr>
              <a:t>○</a:t>
            </a:r>
            <a:r>
              <a:rPr lang="ja-JP" altLang="en-US" sz="1200" b="1" u="sng" dirty="0" smtClean="0">
                <a:solidFill>
                  <a:schemeClr val="bg1"/>
                </a:solidFill>
              </a:rPr>
              <a:t>校内</a:t>
            </a:r>
            <a:r>
              <a:rPr lang="ja-JP" altLang="en-US" sz="1200" b="1" u="sng" dirty="0">
                <a:solidFill>
                  <a:schemeClr val="bg1"/>
                </a:solidFill>
              </a:rPr>
              <a:t>研修（</a:t>
            </a:r>
            <a:r>
              <a:rPr lang="ja-JP" altLang="en-US" sz="1200" b="1" u="sng" dirty="0" smtClean="0">
                <a:solidFill>
                  <a:schemeClr val="bg1"/>
                </a:solidFill>
              </a:rPr>
              <a:t>研究）</a:t>
            </a:r>
            <a:endParaRPr lang="en-US" altLang="ja-JP" sz="1200" b="1" u="sng" dirty="0">
              <a:solidFill>
                <a:schemeClr val="bg1"/>
              </a:solidFill>
            </a:endParaRPr>
          </a:p>
          <a:p>
            <a:r>
              <a:rPr lang="ja-JP" altLang="en-US" sz="1050" dirty="0" smtClean="0">
                <a:solidFill>
                  <a:schemeClr val="bg1"/>
                </a:solidFill>
              </a:rPr>
              <a:t> </a:t>
            </a:r>
            <a:r>
              <a:rPr lang="en-US" altLang="ja-JP" sz="1050" b="1" dirty="0">
                <a:solidFill>
                  <a:schemeClr val="bg1"/>
                </a:solidFill>
              </a:rPr>
              <a:t>〔</a:t>
            </a:r>
            <a:r>
              <a:rPr lang="ja-JP" altLang="en-US" sz="1050" b="1" dirty="0">
                <a:solidFill>
                  <a:schemeClr val="bg1"/>
                </a:solidFill>
              </a:rPr>
              <a:t>研究の目的</a:t>
            </a:r>
            <a:r>
              <a:rPr lang="en-US" altLang="ja-JP" sz="1050" b="1" dirty="0" smtClean="0">
                <a:solidFill>
                  <a:schemeClr val="bg1"/>
                </a:solidFill>
              </a:rPr>
              <a:t>〕</a:t>
            </a:r>
            <a:r>
              <a:rPr lang="ja-JP" altLang="en-US" sz="1050" b="1" dirty="0" smtClean="0">
                <a:solidFill>
                  <a:schemeClr val="bg1"/>
                </a:solidFill>
              </a:rPr>
              <a:t>　  かかわり合いながら</a:t>
            </a:r>
            <a:r>
              <a:rPr lang="ja-JP" altLang="en-US" sz="1050" b="1" dirty="0">
                <a:solidFill>
                  <a:schemeClr val="bg1"/>
                </a:solidFill>
              </a:rPr>
              <a:t>学び</a:t>
            </a:r>
            <a:r>
              <a:rPr lang="ja-JP" altLang="en-US" sz="1050" b="1" dirty="0" smtClean="0">
                <a:solidFill>
                  <a:schemeClr val="bg1"/>
                </a:solidFill>
              </a:rPr>
              <a:t>を</a:t>
            </a:r>
            <a:endParaRPr lang="en-US" altLang="ja-JP" sz="1050" b="1" dirty="0" smtClean="0">
              <a:solidFill>
                <a:schemeClr val="bg1"/>
              </a:solidFill>
            </a:endParaRPr>
          </a:p>
          <a:p>
            <a:r>
              <a:rPr lang="ja-JP" altLang="en-US" sz="1050" b="1" dirty="0" smtClean="0">
                <a:solidFill>
                  <a:schemeClr val="bg1"/>
                </a:solidFill>
              </a:rPr>
              <a:t>　　　　　　　　　　   　　　　　　　深める児童の育成</a:t>
            </a:r>
            <a:endParaRPr lang="en-US" altLang="ja-JP" sz="1050" b="1" dirty="0" smtClean="0">
              <a:solidFill>
                <a:schemeClr val="bg1"/>
              </a:solidFill>
            </a:endParaRPr>
          </a:p>
          <a:p>
            <a:r>
              <a:rPr lang="ja-JP" altLang="en-US" sz="1050" b="1" dirty="0" smtClean="0">
                <a:solidFill>
                  <a:schemeClr val="bg1"/>
                </a:solidFill>
              </a:rPr>
              <a:t> </a:t>
            </a:r>
            <a:endParaRPr lang="en-US" altLang="ja-JP" sz="1050" b="1" dirty="0">
              <a:solidFill>
                <a:schemeClr val="bg1"/>
              </a:solidFill>
            </a:endParaRPr>
          </a:p>
          <a:p>
            <a:r>
              <a:rPr lang="en-US" altLang="ja-JP" sz="1050" b="1" dirty="0" smtClean="0">
                <a:solidFill>
                  <a:schemeClr val="bg1"/>
                </a:solidFill>
              </a:rPr>
              <a:t>〔</a:t>
            </a:r>
            <a:r>
              <a:rPr lang="ja-JP" altLang="en-US" sz="1050" b="1" dirty="0">
                <a:solidFill>
                  <a:schemeClr val="bg1"/>
                </a:solidFill>
              </a:rPr>
              <a:t>研究の方法</a:t>
            </a:r>
            <a:r>
              <a:rPr lang="en-US" altLang="ja-JP" sz="1050" b="1" dirty="0" smtClean="0">
                <a:solidFill>
                  <a:schemeClr val="bg1"/>
                </a:solidFill>
              </a:rPr>
              <a:t>〕 </a:t>
            </a:r>
            <a:r>
              <a:rPr lang="ja-JP" altLang="en-US" sz="1050" b="1" dirty="0" smtClean="0">
                <a:solidFill>
                  <a:schemeClr val="bg1"/>
                </a:solidFill>
              </a:rPr>
              <a:t>　</a:t>
            </a:r>
            <a:r>
              <a:rPr lang="en-US" altLang="ja-JP" sz="1050" b="1" dirty="0" smtClean="0">
                <a:solidFill>
                  <a:schemeClr val="bg1"/>
                </a:solidFill>
              </a:rPr>
              <a:t> </a:t>
            </a:r>
            <a:r>
              <a:rPr lang="ja-JP" altLang="en-US" sz="1050" b="1" dirty="0" smtClean="0">
                <a:solidFill>
                  <a:schemeClr val="bg1"/>
                </a:solidFill>
              </a:rPr>
              <a:t>ユニバーサルデザインの授業</a:t>
            </a:r>
            <a:endParaRPr lang="en-US" altLang="ja-JP" sz="1050" b="1" dirty="0" smtClean="0">
              <a:solidFill>
                <a:schemeClr val="bg1"/>
              </a:solidFill>
            </a:endParaRPr>
          </a:p>
          <a:p>
            <a:r>
              <a:rPr lang="ja-JP" altLang="en-US" sz="1050" b="1" dirty="0">
                <a:solidFill>
                  <a:schemeClr val="bg1"/>
                </a:solidFill>
              </a:rPr>
              <a:t>　</a:t>
            </a:r>
            <a:r>
              <a:rPr lang="ja-JP" altLang="en-US" sz="1050" b="1" dirty="0" smtClean="0">
                <a:solidFill>
                  <a:schemeClr val="bg1"/>
                </a:solidFill>
              </a:rPr>
              <a:t>　　　　　　　　　　　　　　　（</a:t>
            </a:r>
            <a:r>
              <a:rPr lang="ja-JP" altLang="en-US" sz="1050" b="1" dirty="0">
                <a:solidFill>
                  <a:srgbClr val="FF0000"/>
                </a:solidFill>
              </a:rPr>
              <a:t>授業</a:t>
            </a:r>
            <a:r>
              <a:rPr lang="ja-JP" altLang="en-US" sz="1050" b="1" dirty="0" smtClean="0">
                <a:solidFill>
                  <a:srgbClr val="FF0000"/>
                </a:solidFill>
              </a:rPr>
              <a:t>のＵＤの</a:t>
            </a:r>
            <a:r>
              <a:rPr lang="ja-JP" altLang="en-US" sz="1050" b="1" dirty="0">
                <a:solidFill>
                  <a:srgbClr val="FF0000"/>
                </a:solidFill>
              </a:rPr>
              <a:t>充実</a:t>
            </a:r>
            <a:r>
              <a:rPr lang="ja-JP" altLang="en-US" sz="1050" b="1" dirty="0" smtClean="0">
                <a:solidFill>
                  <a:schemeClr val="bg1"/>
                </a:solidFill>
              </a:rPr>
              <a:t>）</a:t>
            </a:r>
            <a:endParaRPr lang="en-US" altLang="ja-JP" sz="1050" b="1" dirty="0" smtClean="0">
              <a:solidFill>
                <a:schemeClr val="bg1"/>
              </a:solidFill>
            </a:endParaRPr>
          </a:p>
          <a:p>
            <a:r>
              <a:rPr lang="ja-JP" altLang="en-US" sz="1050" b="1" dirty="0">
                <a:solidFill>
                  <a:srgbClr val="FF0000"/>
                </a:solidFill>
              </a:rPr>
              <a:t> </a:t>
            </a:r>
            <a:r>
              <a:rPr lang="ja-JP" altLang="en-US" sz="1050" b="1" dirty="0" smtClean="0">
                <a:solidFill>
                  <a:srgbClr val="FF0000"/>
                </a:solidFill>
              </a:rPr>
              <a:t> </a:t>
            </a:r>
            <a:endParaRPr lang="en-US" altLang="ja-JP" sz="1050" b="1" dirty="0" smtClean="0">
              <a:solidFill>
                <a:srgbClr val="FF0000"/>
              </a:solidFill>
            </a:endParaRPr>
          </a:p>
          <a:p>
            <a:r>
              <a:rPr lang="en-US" altLang="ja-JP" sz="1050" b="1" dirty="0">
                <a:solidFill>
                  <a:schemeClr val="bg1"/>
                </a:solidFill>
              </a:rPr>
              <a:t> </a:t>
            </a:r>
            <a:r>
              <a:rPr lang="en-US" altLang="ja-JP" sz="1050" b="1" dirty="0" smtClean="0">
                <a:solidFill>
                  <a:schemeClr val="bg1"/>
                </a:solidFill>
              </a:rPr>
              <a:t>〔</a:t>
            </a:r>
            <a:r>
              <a:rPr lang="ja-JP" altLang="en-US" sz="1050" b="1" dirty="0" smtClean="0">
                <a:solidFill>
                  <a:schemeClr val="bg1"/>
                </a:solidFill>
              </a:rPr>
              <a:t>研 究 教 科</a:t>
            </a:r>
            <a:r>
              <a:rPr lang="en-US" altLang="ja-JP" sz="1050" b="1" dirty="0" smtClean="0">
                <a:solidFill>
                  <a:schemeClr val="bg1"/>
                </a:solidFill>
              </a:rPr>
              <a:t>〕     </a:t>
            </a:r>
            <a:r>
              <a:rPr lang="ja-JP" altLang="en-US" sz="1050" b="1" dirty="0" smtClean="0">
                <a:solidFill>
                  <a:schemeClr val="bg1"/>
                </a:solidFill>
              </a:rPr>
              <a:t>算数科の授業改善</a:t>
            </a:r>
            <a:endParaRPr lang="en-US" altLang="ja-JP" sz="1050" b="1" dirty="0" smtClean="0">
              <a:solidFill>
                <a:schemeClr val="bg1"/>
              </a:solidFill>
            </a:endParaRPr>
          </a:p>
          <a:p>
            <a:endParaRPr lang="en-US" altLang="ja-JP" sz="1000" b="1" dirty="0" smtClean="0">
              <a:solidFill>
                <a:schemeClr val="tx2"/>
              </a:solidFill>
            </a:endParaRPr>
          </a:p>
          <a:p>
            <a:endParaRPr lang="ja-JP" altLang="en-US" sz="1000" b="1" dirty="0"/>
          </a:p>
          <a:p>
            <a:endParaRPr lang="en-US" altLang="ja-JP" sz="1000" b="1" dirty="0" smtClean="0"/>
          </a:p>
          <a:p>
            <a:endParaRPr lang="en-US" altLang="ja-JP" sz="1000" b="1" dirty="0" smtClean="0"/>
          </a:p>
          <a:p>
            <a:endParaRPr lang="ja-JP" altLang="en-US" sz="1000" dirty="0"/>
          </a:p>
          <a:p>
            <a:endParaRPr lang="ja-JP" altLang="en-US" sz="1600" b="1" dirty="0">
              <a:solidFill>
                <a:srgbClr val="0070C0"/>
              </a:solidFill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3008733" y="1416185"/>
            <a:ext cx="2935778" cy="492216"/>
          </a:xfrm>
          <a:prstGeom prst="roundRect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500" b="1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どの</a:t>
            </a:r>
            <a:r>
              <a:rPr lang="ja-JP" altLang="en-US" sz="15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ような行動</a:t>
            </a:r>
            <a:r>
              <a:rPr lang="ja-JP" altLang="en-US" sz="1500" b="1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が</a:t>
            </a:r>
            <a:r>
              <a:rPr lang="ja-JP" altLang="en-US" sz="15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適切</a:t>
            </a:r>
            <a:r>
              <a:rPr lang="ja-JP" altLang="en-US" sz="1500" b="1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か</a:t>
            </a:r>
            <a:endParaRPr lang="en-US" altLang="ja-JP" sz="1500" b="1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ja-JP" altLang="en-US" sz="15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考えて行う子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6079312" y="1401901"/>
            <a:ext cx="2885174" cy="492216"/>
          </a:xfrm>
          <a:prstGeom prst="roundRect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楽しみながら運動能力を高め</a:t>
            </a:r>
            <a:endParaRPr lang="en-US" altLang="ja-JP" sz="1500" b="1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5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sz="1500" b="1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  心</a:t>
            </a:r>
            <a:r>
              <a:rPr lang="ja-JP" altLang="en-US" sz="15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も体も元気な子</a:t>
            </a:r>
            <a:r>
              <a:rPr kumimoji="1" lang="ja-JP" altLang="en-US" sz="1600" b="1" dirty="0" smtClean="0">
                <a:solidFill>
                  <a:srgbClr val="0070C0"/>
                </a:solidFill>
              </a:rPr>
              <a:t>　　　　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376771" y="5391336"/>
            <a:ext cx="2467037" cy="989509"/>
          </a:xfrm>
          <a:prstGeom prst="roundRect">
            <a:avLst/>
          </a:prstGeom>
          <a:solidFill>
            <a:schemeClr val="lt1">
              <a:alpha val="7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・「分からない」が言える学級</a:t>
            </a:r>
            <a:endParaRPr lang="en-US" altLang="ja-JP" sz="1100" b="1" dirty="0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100" b="1" dirty="0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b="1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・「静寂</a:t>
            </a:r>
            <a:r>
              <a:rPr lang="ja-JP" altLang="en-US" sz="11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の</a:t>
            </a:r>
            <a:r>
              <a:rPr lang="ja-JP" altLang="en-US" sz="1100" b="1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時間」のある学級</a:t>
            </a:r>
            <a:endParaRPr lang="en-US" altLang="ja-JP" sz="1100" b="1" dirty="0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100" b="1" dirty="0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b="1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・発言がつながる学級</a:t>
            </a:r>
            <a:endParaRPr lang="ja-JP" altLang="en-US" sz="1100" b="1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64" name="図 63" descr="子供たち 仲間 友達 イラストイラスト - No: 1553864／無料イラスト/フリー素材なら「イラストAC」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486" y="1647128"/>
            <a:ext cx="860789" cy="657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図 64" descr="かわいい子どものイラスト素材（無料） 【イラストバンク 本店】 | かわいい子どものフリーイラスト 面倒な会員登録不要 すぐに使える無料のフリー素材  商用利用も可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46476" y="1688161"/>
            <a:ext cx="1067198" cy="640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図 6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9345" y="1657224"/>
            <a:ext cx="864603" cy="68904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角丸四角形 66"/>
          <p:cNvSpPr/>
          <p:nvPr/>
        </p:nvSpPr>
        <p:spPr>
          <a:xfrm>
            <a:off x="6444207" y="5391336"/>
            <a:ext cx="2304257" cy="942431"/>
          </a:xfrm>
          <a:prstGeom prst="roundRect">
            <a:avLst/>
          </a:prstGeom>
          <a:solidFill>
            <a:schemeClr val="lt1">
              <a:alpha val="7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200" b="1" dirty="0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200" b="1" dirty="0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200" b="1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b="1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ja-JP" altLang="en-US" sz="11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外遊びが大好きな</a:t>
            </a:r>
            <a:r>
              <a:rPr lang="ja-JP" altLang="en-US" sz="1100" b="1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学級</a:t>
            </a:r>
            <a:endParaRPr lang="en-US" altLang="ja-JP" sz="1100" b="1" dirty="0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100" b="1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b="1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・先生とみんなで遊ぶ学級</a:t>
            </a:r>
            <a:endParaRPr lang="en-US" altLang="ja-JP" sz="1100" b="1" dirty="0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100" b="1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b="1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・自分で健康管理ができる学級</a:t>
            </a:r>
            <a:endParaRPr lang="en-US" altLang="ja-JP" sz="1100" b="1" dirty="0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100" b="1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200" b="1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ja-JP" altLang="en-US" sz="1200" b="1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3419363" y="5396223"/>
            <a:ext cx="2376265" cy="937544"/>
          </a:xfrm>
          <a:prstGeom prst="roundRect">
            <a:avLst/>
          </a:prstGeom>
          <a:solidFill>
            <a:schemeClr val="lt1">
              <a:alpha val="7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・人を傷つける行動ゼロの学級</a:t>
            </a:r>
            <a:endParaRPr lang="en-US" altLang="ja-JP" sz="1100" b="1" dirty="0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100" b="1" dirty="0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b="1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ja-JP" altLang="en-US" sz="11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温かい</a:t>
            </a:r>
            <a:r>
              <a:rPr lang="ja-JP" altLang="en-US" sz="1100" b="1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声かけ</a:t>
            </a:r>
            <a:r>
              <a:rPr lang="ja-JP" altLang="en-US" sz="11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のある</a:t>
            </a:r>
            <a:r>
              <a:rPr lang="ja-JP" altLang="en-US" sz="1100" b="1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学級</a:t>
            </a:r>
            <a:endParaRPr lang="en-US" altLang="ja-JP" sz="1100" b="1" dirty="0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100" b="1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b="1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・「ありがとう」が</a:t>
            </a:r>
            <a:r>
              <a:rPr lang="ja-JP" altLang="en-US" sz="11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言</a:t>
            </a:r>
            <a:r>
              <a:rPr lang="ja-JP" altLang="en-US" sz="1100" b="1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える学級</a:t>
            </a:r>
            <a:endParaRPr lang="ja-JP" altLang="en-US" sz="1100" b="1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755576" y="2299337"/>
            <a:ext cx="1728192" cy="409583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知（確かな学力）</a:t>
            </a:r>
            <a:endParaRPr kumimoji="0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782714" y="2299337"/>
            <a:ext cx="1636745" cy="409583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徳（豊かな心）</a:t>
            </a:r>
            <a:endParaRPr kumimoji="0" lang="ja-JP" altLang="ja-JP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1835696" y="4930208"/>
            <a:ext cx="5400600" cy="274083"/>
          </a:xfrm>
          <a:prstGeom prst="roundRect">
            <a:avLst/>
          </a:prstGeom>
          <a:solidFill>
            <a:schemeClr val="lt1">
              <a:alpha val="7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5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学 力 向 上 の 基 盤 は 学 級 経 営 （人 的 環 境 の Ｕ Ｄ）</a:t>
            </a:r>
          </a:p>
        </p:txBody>
      </p:sp>
      <p:sp>
        <p:nvSpPr>
          <p:cNvPr id="52" name="AutoShape 3"/>
          <p:cNvSpPr>
            <a:spLocks noChangeArrowheads="1"/>
          </p:cNvSpPr>
          <p:nvPr/>
        </p:nvSpPr>
        <p:spPr bwMode="auto">
          <a:xfrm>
            <a:off x="2674653" y="520470"/>
            <a:ext cx="3600399" cy="50676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と </a:t>
            </a:r>
            <a:r>
              <a:rPr lang="ja-JP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も に 学 び 考 え 行 う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1835696" y="583739"/>
            <a:ext cx="872686" cy="3249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 P行書体B" charset="-128"/>
                <a:ea typeface="AR P行書体B" charset="-128"/>
              </a:rPr>
              <a:t>【</a:t>
            </a:r>
            <a:r>
              <a:rPr kumimoji="0" lang="ja-JP" altLang="en-US" sz="1600" b="1" dirty="0">
                <a:solidFill>
                  <a:srgbClr val="FF0000"/>
                </a:solidFill>
                <a:latin typeface="AR P行書体B" charset="-128"/>
                <a:ea typeface="AR P行書体B" charset="-128"/>
              </a:rPr>
              <a:t>校訓</a:t>
            </a:r>
            <a:r>
              <a:rPr kumimoji="0" lang="en-US" altLang="ja-JP" sz="1600" b="1" dirty="0" smtClean="0">
                <a:solidFill>
                  <a:srgbClr val="FF0000"/>
                </a:solidFill>
                <a:latin typeface="AR P行書体B" charset="-128"/>
                <a:ea typeface="AR P行書体B" charset="-128"/>
              </a:rPr>
              <a:t>】</a:t>
            </a:r>
            <a:r>
              <a:rPr kumimoji="0" lang="ja-JP" altLang="ja-JP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ea"/>
                <a:ea typeface="+mj-ea"/>
              </a:rPr>
              <a:t>　</a:t>
            </a:r>
            <a:r>
              <a:rPr kumimoji="0" lang="ja-JP" altLang="ja-JP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0451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b="1" dirty="0">
            <a:solidFill>
              <a:srgbClr val="0070C0"/>
            </a:solidFill>
          </a:defRPr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16730</TotalTime>
  <Words>418</Words>
  <Application>Microsoft Office PowerPoint</Application>
  <PresentationFormat>画面に合わせる (4:3)</PresentationFormat>
  <Paragraphs>72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AR P丸ゴシック体E</vt:lpstr>
      <vt:lpstr>AR P行書体B</vt:lpstr>
      <vt:lpstr>HGP創英角ﾎﾟｯﾌﾟ体</vt:lpstr>
      <vt:lpstr>HGS創英角ﾎﾟｯﾌﾟ体</vt:lpstr>
      <vt:lpstr>HG丸ｺﾞｼｯｸM-PRO</vt:lpstr>
      <vt:lpstr>ＭＳ Ｐゴシック</vt:lpstr>
      <vt:lpstr>ＭＳ Ｐ明朝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HGH</dc:creator>
  <cp:lastModifiedBy>小川　寛</cp:lastModifiedBy>
  <cp:revision>1427</cp:revision>
  <cp:lastPrinted>2023-02-25T03:47:03Z</cp:lastPrinted>
  <dcterms:created xsi:type="dcterms:W3CDTF">2014-11-18T23:13:19Z</dcterms:created>
  <dcterms:modified xsi:type="dcterms:W3CDTF">2023-03-28T00:21:23Z</dcterms:modified>
</cp:coreProperties>
</file>