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258" r:id="rId3"/>
    <p:sldId id="261" r:id="rId4"/>
    <p:sldId id="257" r:id="rId5"/>
    <p:sldId id="260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7" d="100"/>
          <a:sy n="117" d="100"/>
        </p:scale>
        <p:origin x="-1428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D285E-F94A-4527-82B8-8A606B66136A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78621-E672-4CCF-B666-DEE4A0BE74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7767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78621-E672-4CCF-B666-DEE4A0BE74F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92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79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402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69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930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90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579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40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73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7780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80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668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57E8E-0210-4D0D-A62B-1BF3FB738842}" type="datetimeFigureOut">
              <a:rPr kumimoji="1" lang="ja-JP" altLang="en-US" smtClean="0"/>
              <a:t>2023/5/1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0ADD4-B4CE-4A48-AFF3-DE49EE91B5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4684" y="2041777"/>
            <a:ext cx="7918648" cy="1296144"/>
          </a:xfrm>
          <a:solidFill>
            <a:srgbClr val="00B050"/>
          </a:solidFill>
        </p:spPr>
        <p:txBody>
          <a:bodyPr/>
          <a:lstStyle/>
          <a:p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豊栄町　地域センター　利用案内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43608" y="5773832"/>
            <a:ext cx="6400800" cy="687383"/>
          </a:xfrm>
        </p:spPr>
        <p:txBody>
          <a:bodyPr/>
          <a:lstStyle/>
          <a:p>
            <a:r>
              <a:rPr kumimoji="1" lang="ja-JP" altLang="en-US" dirty="0"/>
              <a:t>Ｒ５．４　豊栄支所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4" y="189318"/>
            <a:ext cx="1209192" cy="151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9508"/>
            <a:ext cx="1217040" cy="15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03" y="189318"/>
            <a:ext cx="1214264" cy="151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9508"/>
            <a:ext cx="1252939" cy="15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62" y="5472114"/>
            <a:ext cx="1717515" cy="129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09" y="5552991"/>
            <a:ext cx="1566031" cy="1176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04" y="189319"/>
            <a:ext cx="1169705" cy="155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98739"/>
            <a:ext cx="1152128" cy="153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9" y="3501008"/>
            <a:ext cx="1292047" cy="17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47" y="3522886"/>
            <a:ext cx="1292047" cy="17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13" y="3522886"/>
            <a:ext cx="1275605" cy="169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517031"/>
            <a:ext cx="1240542" cy="165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20" y="3522886"/>
            <a:ext cx="1292047" cy="171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285" y="3522886"/>
            <a:ext cx="1265524" cy="168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064516" y="1707148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ジビエ肉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00426" y="5242034"/>
            <a:ext cx="5774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へそ丼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55425" y="5210504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四季菜館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5845" y="5206744"/>
            <a:ext cx="15075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/>
              <a:t>とよさかブルーベリーガーデン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673619" y="1711638"/>
            <a:ext cx="7745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シロイハコ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0506" y="1731716"/>
            <a:ext cx="7425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ふくろう館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95037" y="1752115"/>
            <a:ext cx="13340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食事処ヤマシタ工房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76246" y="1699489"/>
            <a:ext cx="13163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宙と廷バーベキュー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529349" y="5168272"/>
            <a:ext cx="10631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リ・カムアクロス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987414" y="5179814"/>
            <a:ext cx="14350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乗馬クラブクレイン東広島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10123" y="5222692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生活の森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87273" y="1697296"/>
            <a:ext cx="13644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050" dirty="0"/>
              <a:t>小石川観光リンゴ園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5555" y="5552991"/>
            <a:ext cx="346249" cy="7607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50" dirty="0"/>
              <a:t>豊栄くらす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308513" y="5495950"/>
            <a:ext cx="346249" cy="116474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050" dirty="0"/>
              <a:t>トムミルクファーム</a:t>
            </a:r>
          </a:p>
        </p:txBody>
      </p:sp>
    </p:spTree>
    <p:extLst>
      <p:ext uri="{BB962C8B-B14F-4D97-AF65-F5344CB8AC3E}">
        <p14:creationId xmlns:p14="http://schemas.microsoft.com/office/powerpoint/2010/main" val="3314607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77938" y="214632"/>
            <a:ext cx="8568952" cy="13681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274665" y="2132856"/>
            <a:ext cx="4284476" cy="4575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/>
              <a:t>豊栄市民体育館</a:t>
            </a:r>
            <a:r>
              <a:rPr kumimoji="1" lang="ja-JP" altLang="en-US" sz="3200" dirty="0"/>
              <a:t>　</a:t>
            </a:r>
            <a:r>
              <a:rPr lang="zh-TW" altLang="en-US" sz="1200" dirty="0"/>
              <a:t>鍛冶屋</a:t>
            </a:r>
            <a:r>
              <a:rPr lang="en-US" altLang="zh-TW" sz="1200" dirty="0"/>
              <a:t>603</a:t>
            </a:r>
            <a:r>
              <a:rPr lang="ja-JP" altLang="en-US" sz="1200" dirty="0"/>
              <a:t>番地</a:t>
            </a:r>
            <a:endParaRPr kumimoji="1" lang="ja-JP" altLang="en-US" sz="16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17317"/>
              </p:ext>
            </p:extLst>
          </p:nvPr>
        </p:nvGraphicFramePr>
        <p:xfrm>
          <a:off x="3932785" y="2716716"/>
          <a:ext cx="3254165" cy="1314450"/>
        </p:xfrm>
        <a:graphic>
          <a:graphicData uri="http://schemas.openxmlformats.org/drawingml/2006/table">
            <a:tbl>
              <a:tblPr/>
              <a:tblGrid>
                <a:gridCol w="7484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28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28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644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区分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料金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644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全面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使用料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ja-JP" sz="1100" dirty="0">
                          <a:effectLst/>
                        </a:rPr>
                        <a:t>410</a:t>
                      </a:r>
                      <a:r>
                        <a:rPr lang="ja-JP" altLang="en-US" sz="1100" dirty="0">
                          <a:effectLst/>
                        </a:rPr>
                        <a:t>円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44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照明料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ja-JP" sz="1100" dirty="0">
                          <a:effectLst/>
                        </a:rPr>
                        <a:t>200</a:t>
                      </a:r>
                      <a:r>
                        <a:rPr lang="ja-JP" altLang="en-US" sz="1100" dirty="0">
                          <a:effectLst/>
                        </a:rPr>
                        <a:t>円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44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半面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使用料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ja-JP" sz="1100" dirty="0">
                          <a:effectLst/>
                        </a:rPr>
                        <a:t>200</a:t>
                      </a:r>
                      <a:r>
                        <a:rPr lang="ja-JP" altLang="en-US" sz="1100" dirty="0">
                          <a:effectLst/>
                        </a:rPr>
                        <a:t>円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644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照明料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ja-JP" sz="1100" dirty="0">
                          <a:effectLst/>
                        </a:rPr>
                        <a:t>100</a:t>
                      </a:r>
                      <a:r>
                        <a:rPr lang="ja-JP" altLang="en-US" sz="1100" dirty="0">
                          <a:effectLst/>
                        </a:rPr>
                        <a:t>円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62084" y="980728"/>
            <a:ext cx="7776864" cy="5078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＊体育施設の休日は</a:t>
            </a:r>
            <a:r>
              <a:rPr kumimoji="1" lang="en-US" altLang="ja-JP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12</a:t>
            </a:r>
            <a:r>
              <a:rPr kumimoji="1" lang="ja-JP" altLang="en-US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月</a:t>
            </a:r>
            <a:r>
              <a:rPr kumimoji="1" lang="en-US" altLang="ja-JP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28</a:t>
            </a:r>
            <a:r>
              <a:rPr kumimoji="1" lang="ja-JP" altLang="en-US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日～</a:t>
            </a:r>
            <a:r>
              <a:rPr kumimoji="1" lang="en-US" altLang="ja-JP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1</a:t>
            </a:r>
            <a:r>
              <a:rPr kumimoji="1" lang="ja-JP" altLang="en-US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月</a:t>
            </a:r>
            <a:r>
              <a:rPr kumimoji="1" lang="en-US" altLang="ja-JP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5</a:t>
            </a:r>
            <a:r>
              <a:rPr kumimoji="1" lang="ja-JP" altLang="en-US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日</a:t>
            </a:r>
            <a:endParaRPr kumimoji="1" lang="en-US" altLang="ja-JP" sz="110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ea"/>
              <a:ea typeface="+mn-ea"/>
              <a:cs typeface="ＭＳ Ｐゴシック" pitchFamily="50" charset="-128"/>
            </a:endParaRPr>
          </a:p>
          <a:p>
            <a:pPr lvl="0"/>
            <a:r>
              <a:rPr lang="ja-JP" altLang="en-US" sz="1100" dirty="0">
                <a:solidFill>
                  <a:srgbClr val="333333"/>
                </a:solidFill>
                <a:latin typeface="+mn-ea"/>
                <a:ea typeface="+mn-ea"/>
              </a:rPr>
              <a:t>＊</a:t>
            </a:r>
            <a:r>
              <a:rPr kumimoji="1" lang="ja-JP" altLang="en-US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料金は、</a:t>
            </a:r>
            <a:r>
              <a:rPr kumimoji="1" lang="en-US" altLang="ja-JP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1</a:t>
            </a:r>
            <a:r>
              <a:rPr kumimoji="1" lang="ja-JP" altLang="en-US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時間当たりの金額です</a:t>
            </a:r>
            <a:r>
              <a:rPr lang="ja-JP" altLang="en-US" sz="1100" dirty="0">
                <a:solidFill>
                  <a:srgbClr val="333333"/>
                </a:solidFill>
                <a:latin typeface="+mn-ea"/>
                <a:ea typeface="+mn-ea"/>
              </a:rPr>
              <a:t>。（料金区分が多数ありますので、利用料金は、別途お問い合わせください）</a:t>
            </a:r>
            <a:endParaRPr kumimoji="1" lang="en-US" altLang="ja-JP" sz="110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+mn-ea"/>
              <a:ea typeface="+mn-ea"/>
              <a:cs typeface="ＭＳ Ｐゴシック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100" dirty="0">
                <a:solidFill>
                  <a:srgbClr val="333333"/>
                </a:solidFill>
                <a:latin typeface="+mn-ea"/>
                <a:ea typeface="+mn-ea"/>
              </a:rPr>
              <a:t>＊</a:t>
            </a:r>
            <a:r>
              <a:rPr kumimoji="1" lang="ja-JP" altLang="ja-JP" sz="11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n-ea"/>
                <a:ea typeface="+mn-ea"/>
                <a:cs typeface="ＭＳ Ｐゴシック" pitchFamily="50" charset="-128"/>
              </a:rPr>
              <a:t>市外居住者（市内に住居を持つ人、市内に主たる事務所を持つ法人以外）が施設を使用する場合は、使用料は2倍です。</a:t>
            </a:r>
            <a:endParaRPr kumimoji="1" lang="ja-JP" altLang="ja-JP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ＭＳ Ｐゴシック" pitchFamily="50" charset="-128"/>
            </a:endParaRPr>
          </a:p>
        </p:txBody>
      </p:sp>
      <p:pic>
        <p:nvPicPr>
          <p:cNvPr id="3074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yHhOMAAABEgAQACDLEPkZssVMiExh1VzffLA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NzExLCJleHAiOjE2Nzk2MjAzMTEsImlzcyI6IjAwMDAwMDAyLTAwMDAtMGZmMS1jZTAwLTAwMDAwMDAwMDAwMEA3YTZmMTE2NS0xMGI3LTRlNTEtYjQzZi1iZGI2MGFjYjhjNzAiLCJhdWQiOiIwMDAwMDAwMi0wMDAwLTBmZjEtY2UwMC0wMDAwMDAwMDAwMDAvYXR0YWNobWVudHMub2ZmaWNlLm5ldEA3YTZmMTE2NS0xMGI3LTRlNTEtYjQzZi1iZGI2MGFjYjhjNzAiLCJoYXBwIjoib3dhIn0.TMM7tB-5IOFMDnjH4FQ6pRf4OsxCEyr25JDgqZRuYVl70Vgq_HReXPdphQNQ5u76CwWMyEWwJQbiTgo465pzLQ0WcH10iFIAT-8WcGnyRCOf5x4jgL84_TsaIhLBqTdFq3SqV_gq2Ir8rMzyXmTOdVXoB7IujIcM-tChqi0_45YfiS4UBeDe_v3tvr2H347r6yFFETk03hTVdeXir-JFAEGkh2LtOR-zfH4PXqdaK3hcNbRSdlwfD5SLvbZ_r5tIAA3-etT7Tlee1-robHzhNl4qgVgDPvlMfBpeCxtXoUkU9wnThsddprSWRwhxhu2erp6T7Ogl6k5BoGpvodGs0Q&amp;X-OWA-CANARY=umBXpbm9ukaralBrWU5mtPAgelsDLNsYo7Jvc9JyMQERCL55ybGfMzLqspOZRxiT82vlH869m5k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72" y="2708920"/>
            <a:ext cx="1426818" cy="18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7" y="2708920"/>
            <a:ext cx="2798057" cy="133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899592" y="4063905"/>
            <a:ext cx="44165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バレー２、バスケット２、バトミントン３、テニス１、フットサル１、卓球台９台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35797" y="4306878"/>
            <a:ext cx="64892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＊バスケットのラインはミニバスケット（小学生）用で公式のサイズではありません。</a:t>
            </a:r>
            <a:endParaRPr kumimoji="1" lang="en-US" altLang="ja-JP" sz="1100" dirty="0"/>
          </a:p>
          <a:p>
            <a:r>
              <a:rPr lang="ja-JP" altLang="en-US" sz="1100" dirty="0"/>
              <a:t>＊バスケットゴールは正式の高さより低いです。前後の移動は出来ますが、上下の高さ調節は出来ません。</a:t>
            </a:r>
            <a:endParaRPr kumimoji="1" lang="ja-JP" altLang="en-US" sz="1100" dirty="0"/>
          </a:p>
        </p:txBody>
      </p:sp>
      <p:sp>
        <p:nvSpPr>
          <p:cNvPr id="11" name="正方形/長方形 10"/>
          <p:cNvSpPr/>
          <p:nvPr/>
        </p:nvSpPr>
        <p:spPr>
          <a:xfrm>
            <a:off x="338607" y="4737765"/>
            <a:ext cx="4343363" cy="4863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000" dirty="0"/>
              <a:t>豊栄</a:t>
            </a:r>
            <a:r>
              <a:rPr kumimoji="1" lang="ja-JP" altLang="en-US" sz="2000" dirty="0"/>
              <a:t>ふれあい</a:t>
            </a:r>
            <a:r>
              <a:rPr lang="ja-JP" altLang="en-US" sz="2000" dirty="0"/>
              <a:t>グラウンド</a:t>
            </a:r>
            <a:r>
              <a:rPr lang="ja-JP" altLang="en-US" sz="2400" dirty="0"/>
              <a:t>　</a:t>
            </a:r>
            <a:r>
              <a:rPr lang="zh-TW" altLang="en-US" sz="1200" dirty="0"/>
              <a:t>鍛冶屋</a:t>
            </a:r>
            <a:r>
              <a:rPr lang="en-US" altLang="ja-JP" sz="1200" dirty="0"/>
              <a:t>225</a:t>
            </a:r>
            <a:r>
              <a:rPr lang="ja-JP" altLang="en-US" sz="1200" dirty="0"/>
              <a:t>番地</a:t>
            </a:r>
            <a:r>
              <a:rPr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12" name="正方形/長方形 11"/>
          <p:cNvSpPr/>
          <p:nvPr/>
        </p:nvSpPr>
        <p:spPr>
          <a:xfrm>
            <a:off x="467544" y="568097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サッカー（</a:t>
            </a:r>
            <a:r>
              <a:rPr lang="en-US" altLang="ja-JP" sz="1100" dirty="0"/>
              <a:t>1</a:t>
            </a:r>
            <a:r>
              <a:rPr lang="ja-JP" altLang="en-US" sz="1100" dirty="0"/>
              <a:t>面）、ソフトボール（</a:t>
            </a:r>
            <a:r>
              <a:rPr lang="en-US" altLang="ja-JP" sz="1100" dirty="0"/>
              <a:t>2</a:t>
            </a:r>
            <a:r>
              <a:rPr lang="ja-JP" altLang="en-US" sz="1100" dirty="0"/>
              <a:t>面）</a:t>
            </a:r>
            <a:br>
              <a:rPr lang="ja-JP" altLang="en-US" sz="1100" dirty="0"/>
            </a:br>
            <a:r>
              <a:rPr lang="ja-JP" altLang="en-US" sz="1100" dirty="0"/>
              <a:t>（施設の広さ：たて約</a:t>
            </a:r>
            <a:r>
              <a:rPr lang="en-US" altLang="ja-JP" sz="1100" dirty="0"/>
              <a:t>82</a:t>
            </a:r>
            <a:r>
              <a:rPr lang="ja-JP" altLang="en-US" sz="1100" dirty="0"/>
              <a:t>メートル、よこ約</a:t>
            </a:r>
            <a:r>
              <a:rPr lang="en-US" altLang="ja-JP" sz="1100" dirty="0"/>
              <a:t>124</a:t>
            </a:r>
            <a:r>
              <a:rPr lang="ja-JP" altLang="en-US" sz="1100" dirty="0"/>
              <a:t>メートル、対角線約</a:t>
            </a:r>
            <a:r>
              <a:rPr lang="en-US" altLang="ja-JP" sz="1100" dirty="0"/>
              <a:t>147</a:t>
            </a:r>
            <a:r>
              <a:rPr lang="ja-JP" altLang="en-US" sz="1100" dirty="0"/>
              <a:t>メートル）</a:t>
            </a: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594175"/>
              </p:ext>
            </p:extLst>
          </p:nvPr>
        </p:nvGraphicFramePr>
        <p:xfrm>
          <a:off x="835797" y="6111859"/>
          <a:ext cx="2160240" cy="525780"/>
        </p:xfrm>
        <a:graphic>
          <a:graphicData uri="http://schemas.openxmlformats.org/drawingml/2006/table">
            <a:tbl>
              <a:tblPr/>
              <a:tblGrid>
                <a:gridCol w="1188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5998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区分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料金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998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全面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ja-JP" sz="1100" dirty="0">
                          <a:effectLst/>
                        </a:rPr>
                        <a:t>410</a:t>
                      </a:r>
                      <a:r>
                        <a:rPr lang="ja-JP" altLang="en-US" sz="1100" dirty="0">
                          <a:effectLst/>
                        </a:rPr>
                        <a:t>円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4963374" y="4758189"/>
            <a:ext cx="4091114" cy="4683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/>
              <a:t>豊栄市民</a:t>
            </a:r>
            <a:r>
              <a:rPr lang="ja-JP" altLang="en-US" sz="2000" dirty="0"/>
              <a:t>グラウンド</a:t>
            </a:r>
            <a:r>
              <a:rPr lang="ja-JP" altLang="en-US" sz="2400" dirty="0"/>
              <a:t>　</a:t>
            </a:r>
            <a:r>
              <a:rPr lang="ja-JP" altLang="en-US" sz="1200" dirty="0"/>
              <a:t>鍛冶屋</a:t>
            </a:r>
            <a:r>
              <a:rPr lang="en-US" altLang="ja-JP" sz="1200" dirty="0"/>
              <a:t>339</a:t>
            </a:r>
            <a:r>
              <a:rPr lang="ja-JP" altLang="en-US" sz="1200" dirty="0"/>
              <a:t>番地</a:t>
            </a:r>
            <a:endParaRPr kumimoji="1" lang="ja-JP" altLang="en-US" sz="1600" dirty="0"/>
          </a:p>
        </p:txBody>
      </p:sp>
      <p:sp>
        <p:nvSpPr>
          <p:cNvPr id="15" name="正方形/長方形 14"/>
          <p:cNvSpPr/>
          <p:nvPr/>
        </p:nvSpPr>
        <p:spPr>
          <a:xfrm>
            <a:off x="5422754" y="5661248"/>
            <a:ext cx="35283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軟式野球など（</a:t>
            </a:r>
            <a:r>
              <a:rPr lang="en-US" altLang="ja-JP" sz="1100" dirty="0"/>
              <a:t>1</a:t>
            </a:r>
            <a:r>
              <a:rPr lang="ja-JP" altLang="en-US" sz="1100" dirty="0"/>
              <a:t>面）</a:t>
            </a:r>
            <a:br>
              <a:rPr lang="ja-JP" altLang="en-US" sz="1100" dirty="0"/>
            </a:br>
            <a:r>
              <a:rPr lang="ja-JP" altLang="en-US" sz="1100" dirty="0"/>
              <a:t>施設の広さ：レフト約</a:t>
            </a:r>
            <a:r>
              <a:rPr lang="en-US" altLang="ja-JP" sz="1100" dirty="0"/>
              <a:t>80</a:t>
            </a:r>
            <a:r>
              <a:rPr lang="ja-JP" altLang="en-US" sz="1100" dirty="0" err="1"/>
              <a:t>ｍ</a:t>
            </a:r>
            <a:r>
              <a:rPr lang="ja-JP" altLang="en-US" sz="1100" dirty="0"/>
              <a:t>、センター約</a:t>
            </a:r>
            <a:r>
              <a:rPr lang="en-US" altLang="ja-JP" sz="1100" dirty="0"/>
              <a:t>95</a:t>
            </a:r>
            <a:r>
              <a:rPr lang="ja-JP" altLang="en-US" sz="1100" dirty="0" err="1"/>
              <a:t>ｍ</a:t>
            </a:r>
            <a:r>
              <a:rPr lang="ja-JP" altLang="en-US" sz="1100" dirty="0"/>
              <a:t>、ライト約</a:t>
            </a:r>
            <a:r>
              <a:rPr lang="en-US" altLang="ja-JP" sz="1100" dirty="0"/>
              <a:t>86</a:t>
            </a:r>
            <a:r>
              <a:rPr lang="ja-JP" altLang="en-US" sz="1100" dirty="0"/>
              <a:t>ｍ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64749"/>
              </p:ext>
            </p:extLst>
          </p:nvPr>
        </p:nvGraphicFramePr>
        <p:xfrm>
          <a:off x="5854285" y="6164143"/>
          <a:ext cx="2775942" cy="525780"/>
        </p:xfrm>
        <a:graphic>
          <a:graphicData uri="http://schemas.openxmlformats.org/drawingml/2006/table">
            <a:tbl>
              <a:tblPr/>
              <a:tblGrid>
                <a:gridCol w="1387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7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区分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料金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latinLnBrk="1"/>
                      <a:r>
                        <a:rPr lang="ja-JP" altLang="en-US" sz="1100" dirty="0">
                          <a:effectLst/>
                        </a:rPr>
                        <a:t>全面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ja-JP" sz="1100" dirty="0">
                          <a:effectLst/>
                        </a:rPr>
                        <a:t>410</a:t>
                      </a:r>
                      <a:r>
                        <a:rPr lang="ja-JP" altLang="en-US" sz="1100" dirty="0">
                          <a:effectLst/>
                        </a:rPr>
                        <a:t>円</a:t>
                      </a:r>
                    </a:p>
                  </a:txBody>
                  <a:tcPr marL="95250" marR="95250" marT="47625" marB="47625" anchor="ctr">
                    <a:lnL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539551" y="260648"/>
            <a:ext cx="8090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豊栄生涯学習センター</a:t>
            </a:r>
            <a:r>
              <a:rPr kumimoji="1" lang="ja-JP" altLang="en-US" dirty="0"/>
              <a:t>（豊栄支所となり）　</a:t>
            </a:r>
            <a:r>
              <a:rPr kumimoji="1" lang="ja-JP" altLang="en-US" sz="1200" dirty="0"/>
              <a:t>鍛冶屋</a:t>
            </a:r>
            <a:r>
              <a:rPr kumimoji="1" lang="en-US" altLang="ja-JP" sz="1200" dirty="0"/>
              <a:t>271</a:t>
            </a:r>
            <a:r>
              <a:rPr kumimoji="1" lang="ja-JP" altLang="en-US" sz="1200" dirty="0"/>
              <a:t>番地　　ＴＥＬ</a:t>
            </a:r>
            <a:r>
              <a:rPr kumimoji="1" lang="en-US" altLang="ja-JP" sz="1200" dirty="0"/>
              <a:t>432-4140</a:t>
            </a:r>
            <a:r>
              <a:rPr kumimoji="1" lang="ja-JP" altLang="en-US" sz="1200" dirty="0"/>
              <a:t>　ＦＡＸ</a:t>
            </a:r>
            <a:r>
              <a:rPr kumimoji="1" lang="en-US" altLang="ja-JP" sz="1200" dirty="0"/>
              <a:t>432-2075</a:t>
            </a:r>
            <a:endParaRPr kumimoji="1" lang="ja-JP" altLang="en-US" dirty="0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39550" y="742752"/>
            <a:ext cx="7560841" cy="1692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100" dirty="0">
                <a:solidFill>
                  <a:srgbClr val="333333"/>
                </a:solidFill>
                <a:latin typeface="+mn-ea"/>
                <a:ea typeface="+mn-ea"/>
              </a:rPr>
              <a:t>豊栄市民体育館、豊栄市民グラウンド、豊栄ふれあいグラウンドの利用申し込みは豊栄生涯学習センターへお申し込みください。</a:t>
            </a:r>
            <a:endParaRPr kumimoji="1" lang="ja-JP" altLang="ja-JP" sz="11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  <a:cs typeface="ＭＳ Ｐゴシック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92282" y="1582784"/>
            <a:ext cx="87798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申し込み方法：①空き状況を確認（電話）→　②希望の日時を仮予約→　③申込期日前までに使用申請書を提出し、使用料前納→　④本予約完了</a:t>
            </a:r>
            <a:endParaRPr lang="en-US" altLang="ja-JP" sz="1100" dirty="0"/>
          </a:p>
          <a:p>
            <a:r>
              <a:rPr lang="ja-JP" altLang="en-US" sz="1100" dirty="0"/>
              <a:t>★電話でのお問い合わせ：利用申請は平日の</a:t>
            </a:r>
            <a:r>
              <a:rPr lang="en-US" altLang="ja-JP" sz="1100" dirty="0"/>
              <a:t>8</a:t>
            </a:r>
            <a:r>
              <a:rPr lang="ja-JP" altLang="en-US" sz="1100" dirty="0"/>
              <a:t>：</a:t>
            </a:r>
            <a:r>
              <a:rPr lang="en-US" altLang="ja-JP" sz="1100" dirty="0"/>
              <a:t>30</a:t>
            </a:r>
            <a:r>
              <a:rPr lang="ja-JP" altLang="en-US" sz="1100" dirty="0"/>
              <a:t>～</a:t>
            </a:r>
            <a:r>
              <a:rPr lang="en-US" altLang="ja-JP" sz="1100" dirty="0"/>
              <a:t>17</a:t>
            </a:r>
            <a:r>
              <a:rPr lang="ja-JP" altLang="en-US" sz="1100" dirty="0"/>
              <a:t>：</a:t>
            </a:r>
            <a:r>
              <a:rPr lang="en-US" altLang="ja-JP" sz="1100" dirty="0"/>
              <a:t>15</a:t>
            </a:r>
            <a:r>
              <a:rPr lang="ja-JP" altLang="en-US" sz="1100" dirty="0"/>
              <a:t>のみ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4682193" y="2221119"/>
            <a:ext cx="332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申し込みは前月</a:t>
            </a:r>
            <a:r>
              <a:rPr lang="en-US" altLang="ja-JP" dirty="0"/>
              <a:t>17</a:t>
            </a:r>
            <a:r>
              <a:rPr lang="ja-JP" altLang="en-US" dirty="0"/>
              <a:t>日～</a:t>
            </a:r>
            <a:r>
              <a:rPr lang="en-US" altLang="ja-JP" dirty="0"/>
              <a:t>26</a:t>
            </a:r>
            <a:r>
              <a:rPr lang="ja-JP" altLang="en-US" dirty="0"/>
              <a:t>日まで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2008013" y="5299763"/>
            <a:ext cx="541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グラウンドの申し込みは前月</a:t>
            </a:r>
            <a:r>
              <a:rPr lang="en-US" altLang="ja-JP" dirty="0"/>
              <a:t>25</a:t>
            </a:r>
            <a:r>
              <a:rPr lang="ja-JP" altLang="en-US" dirty="0"/>
              <a:t>日以降より申請が可能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15816" y="2144175"/>
            <a:ext cx="9717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</a:rPr>
              <a:t>9</a:t>
            </a:r>
            <a:r>
              <a:rPr kumimoji="1" lang="ja-JP" altLang="en-US" sz="1100" dirty="0">
                <a:solidFill>
                  <a:schemeClr val="bg1"/>
                </a:solidFill>
              </a:rPr>
              <a:t>：</a:t>
            </a:r>
            <a:r>
              <a:rPr kumimoji="1" lang="en-US" altLang="ja-JP" sz="1100" dirty="0">
                <a:solidFill>
                  <a:schemeClr val="bg1"/>
                </a:solidFill>
              </a:rPr>
              <a:t>00</a:t>
            </a:r>
            <a:r>
              <a:rPr kumimoji="1" lang="ja-JP" altLang="en-US" sz="1100" dirty="0">
                <a:solidFill>
                  <a:schemeClr val="bg1"/>
                </a:solidFill>
              </a:rPr>
              <a:t>～</a:t>
            </a:r>
            <a:r>
              <a:rPr kumimoji="1" lang="en-US" altLang="ja-JP" sz="1100" dirty="0">
                <a:solidFill>
                  <a:schemeClr val="bg1"/>
                </a:solidFill>
              </a:rPr>
              <a:t>22</a:t>
            </a:r>
            <a:r>
              <a:rPr kumimoji="1" lang="ja-JP" altLang="en-US" sz="1100" dirty="0">
                <a:solidFill>
                  <a:schemeClr val="bg1"/>
                </a:solidFill>
              </a:rPr>
              <a:t>：</a:t>
            </a:r>
            <a:r>
              <a:rPr kumimoji="1" lang="en-US" altLang="ja-JP" sz="1100" dirty="0">
                <a:solidFill>
                  <a:schemeClr val="bg1"/>
                </a:solidFill>
              </a:rPr>
              <a:t>00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376014" y="4737765"/>
            <a:ext cx="9717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</a:rPr>
              <a:t>8</a:t>
            </a:r>
            <a:r>
              <a:rPr kumimoji="1" lang="ja-JP" altLang="en-US" sz="1100" dirty="0">
                <a:solidFill>
                  <a:schemeClr val="bg1"/>
                </a:solidFill>
              </a:rPr>
              <a:t>：</a:t>
            </a:r>
            <a:r>
              <a:rPr kumimoji="1" lang="en-US" altLang="ja-JP" sz="1100" dirty="0">
                <a:solidFill>
                  <a:schemeClr val="bg1"/>
                </a:solidFill>
              </a:rPr>
              <a:t>00</a:t>
            </a:r>
            <a:r>
              <a:rPr kumimoji="1" lang="ja-JP" altLang="en-US" sz="1100" dirty="0">
                <a:solidFill>
                  <a:schemeClr val="bg1"/>
                </a:solidFill>
              </a:rPr>
              <a:t>～</a:t>
            </a:r>
            <a:r>
              <a:rPr kumimoji="1" lang="en-US" altLang="ja-JP" sz="1100" dirty="0">
                <a:solidFill>
                  <a:schemeClr val="bg1"/>
                </a:solidFill>
              </a:rPr>
              <a:t>22</a:t>
            </a:r>
            <a:r>
              <a:rPr kumimoji="1" lang="ja-JP" altLang="en-US" sz="1100" dirty="0">
                <a:solidFill>
                  <a:schemeClr val="bg1"/>
                </a:solidFill>
              </a:rPr>
              <a:t>：</a:t>
            </a:r>
            <a:r>
              <a:rPr kumimoji="1" lang="en-US" altLang="ja-JP" sz="1100" dirty="0">
                <a:solidFill>
                  <a:schemeClr val="bg1"/>
                </a:solidFill>
              </a:rPr>
              <a:t>00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60224" y="4757177"/>
            <a:ext cx="9717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</a:rPr>
              <a:t>8</a:t>
            </a:r>
            <a:r>
              <a:rPr kumimoji="1" lang="ja-JP" altLang="en-US" sz="1100" dirty="0">
                <a:solidFill>
                  <a:schemeClr val="bg1"/>
                </a:solidFill>
              </a:rPr>
              <a:t>：</a:t>
            </a:r>
            <a:r>
              <a:rPr kumimoji="1" lang="en-US" altLang="ja-JP" sz="1100" dirty="0">
                <a:solidFill>
                  <a:schemeClr val="bg1"/>
                </a:solidFill>
              </a:rPr>
              <a:t>00</a:t>
            </a:r>
            <a:r>
              <a:rPr kumimoji="1" lang="ja-JP" altLang="en-US" sz="1100" dirty="0">
                <a:solidFill>
                  <a:schemeClr val="bg1"/>
                </a:solidFill>
              </a:rPr>
              <a:t>～</a:t>
            </a:r>
            <a:r>
              <a:rPr kumimoji="1" lang="en-US" altLang="ja-JP" sz="1100" dirty="0">
                <a:solidFill>
                  <a:schemeClr val="bg1"/>
                </a:solidFill>
              </a:rPr>
              <a:t>22</a:t>
            </a:r>
            <a:r>
              <a:rPr kumimoji="1" lang="ja-JP" altLang="en-US" sz="1100" dirty="0">
                <a:solidFill>
                  <a:schemeClr val="bg1"/>
                </a:solidFill>
              </a:rPr>
              <a:t>：</a:t>
            </a:r>
            <a:r>
              <a:rPr kumimoji="1" lang="en-US" altLang="ja-JP" sz="1100" dirty="0">
                <a:solidFill>
                  <a:schemeClr val="bg1"/>
                </a:solidFill>
              </a:rPr>
              <a:t>00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080487" y="6134752"/>
            <a:ext cx="2145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★豊栄ふれあいグランドには</a:t>
            </a:r>
            <a:endParaRPr kumimoji="1" lang="en-US" altLang="ja-JP" sz="1100" dirty="0"/>
          </a:p>
          <a:p>
            <a:r>
              <a:rPr lang="ja-JP" altLang="en-US" sz="1100" dirty="0"/>
              <a:t>　</a:t>
            </a:r>
            <a:r>
              <a:rPr kumimoji="1" lang="ja-JP" altLang="en-US" sz="1100" dirty="0"/>
              <a:t>ピッチャーマウンドがありません</a:t>
            </a:r>
          </a:p>
        </p:txBody>
      </p:sp>
      <p:sp>
        <p:nvSpPr>
          <p:cNvPr id="22" name="角丸四角形吹き出し 21"/>
          <p:cNvSpPr/>
          <p:nvPr/>
        </p:nvSpPr>
        <p:spPr>
          <a:xfrm>
            <a:off x="467544" y="5445224"/>
            <a:ext cx="936104" cy="216024"/>
          </a:xfrm>
          <a:prstGeom prst="wedgeRoundRectCallout">
            <a:avLst>
              <a:gd name="adj1" fmla="val 69016"/>
              <a:gd name="adj2" fmla="val -1371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/>
              <a:t>支所の上</a:t>
            </a:r>
          </a:p>
        </p:txBody>
      </p:sp>
      <p:sp>
        <p:nvSpPr>
          <p:cNvPr id="27" name="角丸四角形吹き出し 26"/>
          <p:cNvSpPr/>
          <p:nvPr/>
        </p:nvSpPr>
        <p:spPr>
          <a:xfrm>
            <a:off x="7420072" y="5506385"/>
            <a:ext cx="1415734" cy="216024"/>
          </a:xfrm>
          <a:prstGeom prst="wedgeRoundRectCallout">
            <a:avLst>
              <a:gd name="adj1" fmla="val -59076"/>
              <a:gd name="adj2" fmla="val -1651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/>
              <a:t>豊栄小・中学校の横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75046" y="6538555"/>
            <a:ext cx="28296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◎両方のグラウンドに夜間照明はありません</a:t>
            </a:r>
          </a:p>
        </p:txBody>
      </p:sp>
    </p:spTree>
    <p:extLst>
      <p:ext uri="{BB962C8B-B14F-4D97-AF65-F5344CB8AC3E}">
        <p14:creationId xmlns:p14="http://schemas.microsoft.com/office/powerpoint/2010/main" val="22371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45385"/>
            <a:ext cx="5616624" cy="560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豊栄　</a:t>
            </a:r>
            <a:r>
              <a:rPr kumimoji="1" lang="ja-JP" altLang="en-US" sz="3200" dirty="0"/>
              <a:t>地域センター等　位置図</a:t>
            </a:r>
            <a:endParaRPr kumimoji="1" lang="ja-JP" altLang="en-US" sz="16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79712" y="4869160"/>
            <a:ext cx="58862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375</a:t>
            </a:r>
            <a:r>
              <a:rPr kumimoji="1" lang="ja-JP" altLang="en-US" sz="900" dirty="0"/>
              <a:t>号線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79912" y="1484784"/>
            <a:ext cx="58862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375</a:t>
            </a:r>
            <a:r>
              <a:rPr kumimoji="1" lang="ja-JP" altLang="en-US" sz="900" dirty="0"/>
              <a:t>号線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512" y="1435771"/>
            <a:ext cx="1383712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清武西地域センター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138" y="3583912"/>
            <a:ext cx="1242648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乃美地域センター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5821" y="2708920"/>
            <a:ext cx="1242648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清武地域センター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1235" y="5275947"/>
            <a:ext cx="1242648" cy="43088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能良地域センター</a:t>
            </a:r>
            <a:endParaRPr kumimoji="1" lang="en-US" altLang="ja-JP" sz="1100" dirty="0"/>
          </a:p>
          <a:p>
            <a:pPr algn="ctr"/>
            <a:r>
              <a:rPr lang="ja-JP" altLang="en-US" sz="1100" dirty="0"/>
              <a:t>（ふくろう館）</a:t>
            </a:r>
            <a:endParaRPr kumimoji="1" lang="ja-JP" altLang="en-US" sz="11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24329" y="4211892"/>
            <a:ext cx="1242648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安宿地域センター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24328" y="1353820"/>
            <a:ext cx="1242648" cy="2616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吉原地域センター</a:t>
            </a: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1563224" y="1697381"/>
            <a:ext cx="1856648" cy="10115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5652120" y="1600200"/>
            <a:ext cx="1872209" cy="7486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5684652" y="4479619"/>
            <a:ext cx="1872208" cy="2865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1391654" y="5706834"/>
            <a:ext cx="238825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1422160" y="3843576"/>
            <a:ext cx="1856648" cy="3959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1374664" y="2970530"/>
            <a:ext cx="2477256" cy="12413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289773" y="974106"/>
            <a:ext cx="49244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/>
              <a:t>↑</a:t>
            </a:r>
            <a:endParaRPr kumimoji="1" lang="en-US" altLang="ja-JP" sz="1200" dirty="0"/>
          </a:p>
          <a:p>
            <a:pPr algn="ctr"/>
            <a:r>
              <a:rPr lang="ja-JP" altLang="en-US" sz="1200" dirty="0"/>
              <a:t>三次</a:t>
            </a:r>
            <a:endParaRPr kumimoji="1"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491548" y="5114364"/>
            <a:ext cx="492443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/>
              <a:t>西条</a:t>
            </a:r>
            <a:endParaRPr kumimoji="1" lang="en-US" altLang="ja-JP" sz="1200" dirty="0"/>
          </a:p>
          <a:p>
            <a:pPr algn="ctr"/>
            <a:r>
              <a:rPr lang="ja-JP" altLang="en-US" sz="1200" dirty="0"/>
              <a:t>↓</a:t>
            </a:r>
            <a:endParaRPr kumimoji="1" lang="ja-JP" altLang="en-US" sz="12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56860" y="3168439"/>
            <a:ext cx="1172116" cy="261610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豊栄市民体育館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3923928" y="3429000"/>
            <a:ext cx="3632934" cy="782892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452320" y="5328159"/>
            <a:ext cx="1616148" cy="261610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豊栄ふれあいグラウンド</a:t>
            </a: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4074224" y="4618960"/>
            <a:ext cx="3378096" cy="709199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29819" y="2087270"/>
            <a:ext cx="1350050" cy="261610"/>
          </a:xfrm>
          <a:prstGeom prst="rect">
            <a:avLst/>
          </a:prstGeom>
          <a:noFill/>
          <a:ln w="25400"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豊栄市民グラウンド</a:t>
            </a: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1479869" y="2348880"/>
            <a:ext cx="2273538" cy="1629818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57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432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豊栄</a:t>
            </a:r>
            <a:r>
              <a:rPr lang="ja-JP" altLang="en-US" sz="2400" dirty="0"/>
              <a:t>町</a:t>
            </a:r>
            <a:r>
              <a:rPr kumimoji="1" lang="ja-JP" altLang="en-US" sz="2400" dirty="0"/>
              <a:t>　地域センター　利用申し込み方法</a:t>
            </a:r>
            <a:endParaRPr kumimoji="1" lang="ja-JP" altLang="en-US" sz="1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692696"/>
            <a:ext cx="643156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申し込みは利用予定日の</a:t>
            </a:r>
            <a:r>
              <a:rPr kumimoji="1" lang="en-US" altLang="ja-JP" sz="1400" dirty="0"/>
              <a:t>3</a:t>
            </a:r>
            <a:r>
              <a:rPr kumimoji="1" lang="ja-JP" altLang="en-US" sz="1400" dirty="0"/>
              <a:t>か月前から</a:t>
            </a:r>
            <a:r>
              <a:rPr kumimoji="1" lang="en-US" altLang="ja-JP" sz="1400" dirty="0"/>
              <a:t>7</a:t>
            </a:r>
            <a:r>
              <a:rPr kumimoji="1" lang="ja-JP" altLang="en-US" sz="1400" dirty="0"/>
              <a:t>日前までにお願いします。</a:t>
            </a:r>
            <a:endParaRPr kumimoji="1" lang="en-US" altLang="ja-JP" sz="1400" dirty="0"/>
          </a:p>
          <a:p>
            <a:endParaRPr kumimoji="1" lang="en-US" altLang="ja-JP" sz="1400" dirty="0"/>
          </a:p>
          <a:p>
            <a:r>
              <a:rPr kumimoji="1" lang="ja-JP" altLang="en-US" sz="1400" dirty="0"/>
              <a:t>①利用を希望する地域センターに電話して空き状況を確認し、</a:t>
            </a:r>
            <a:r>
              <a:rPr lang="ja-JP" altLang="en-US" sz="1400" dirty="0"/>
              <a:t>希望の日時を仮予約</a:t>
            </a:r>
            <a:endParaRPr lang="en-US" altLang="ja-JP" sz="1400" dirty="0"/>
          </a:p>
          <a:p>
            <a:endParaRPr kumimoji="1" lang="en-US" altLang="ja-JP" sz="1400" dirty="0"/>
          </a:p>
          <a:p>
            <a:r>
              <a:rPr kumimoji="1" lang="ja-JP" altLang="en-US" sz="1400" dirty="0"/>
              <a:t>②</a:t>
            </a:r>
            <a:r>
              <a:rPr kumimoji="1" lang="en-US" altLang="ja-JP" sz="1400" dirty="0"/>
              <a:t>7</a:t>
            </a:r>
            <a:r>
              <a:rPr kumimoji="1" lang="ja-JP" altLang="en-US" sz="1400" dirty="0"/>
              <a:t>日前までに各地域センター</a:t>
            </a:r>
            <a:r>
              <a:rPr lang="ja-JP" altLang="en-US" sz="1400" dirty="0"/>
              <a:t>に行って手続き</a:t>
            </a:r>
            <a:endParaRPr kumimoji="1" lang="en-US" altLang="ja-JP" sz="1400" dirty="0"/>
          </a:p>
          <a:p>
            <a:r>
              <a:rPr lang="ja-JP" altLang="en-US" sz="1400" dirty="0"/>
              <a:t>　　「</a:t>
            </a:r>
            <a:r>
              <a:rPr kumimoji="1" lang="ja-JP" altLang="en-US" sz="1400" dirty="0"/>
              <a:t>使用申請書」を提出（使用申請書の様式は各センターで異なります）</a:t>
            </a:r>
            <a:endParaRPr kumimoji="1" lang="en-US" altLang="ja-JP" sz="1400" dirty="0"/>
          </a:p>
          <a:p>
            <a:r>
              <a:rPr lang="ja-JP" altLang="en-US" sz="1400" dirty="0"/>
              <a:t>　　「東広島市地域センター使用料減免資格登録証」の提示</a:t>
            </a:r>
            <a:endParaRPr lang="en-US" altLang="ja-JP" sz="1400" dirty="0"/>
          </a:p>
          <a:p>
            <a:r>
              <a:rPr lang="ja-JP" altLang="en-US" sz="1400" dirty="0"/>
              <a:t>　　（あらかじめ使用料減免資格の登録が必要です）</a:t>
            </a:r>
            <a:endParaRPr lang="en-US" altLang="ja-JP" sz="1400" dirty="0"/>
          </a:p>
          <a:p>
            <a:r>
              <a:rPr kumimoji="1" lang="ja-JP" altLang="en-US" sz="1400" dirty="0"/>
              <a:t>　　使用料前納→本予約完了</a:t>
            </a:r>
            <a:endParaRPr kumimoji="1" lang="en-US" altLang="ja-JP" sz="1400" dirty="0"/>
          </a:p>
          <a:p>
            <a:endParaRPr lang="en-US" altLang="ja-JP" sz="1400" dirty="0"/>
          </a:p>
          <a:p>
            <a:r>
              <a:rPr lang="ja-JP" altLang="en-US" sz="1400" dirty="0"/>
              <a:t>③当日利用</a:t>
            </a:r>
            <a:endParaRPr kumimoji="1" lang="ja-JP" altLang="en-US" sz="1400" dirty="0"/>
          </a:p>
        </p:txBody>
      </p:sp>
      <p:sp>
        <p:nvSpPr>
          <p:cNvPr id="6" name="正方形/長方形 5"/>
          <p:cNvSpPr/>
          <p:nvPr/>
        </p:nvSpPr>
        <p:spPr>
          <a:xfrm>
            <a:off x="368202" y="3154909"/>
            <a:ext cx="8568952" cy="41575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/>
              <a:t>地域センター使用料減免資格登録制度について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8874" y="3645024"/>
            <a:ext cx="8587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使用料の減免を受けようとする団体は、使用料減免資格登録のため、あらかじめ、定められた期間に、使用料減免資格登録申請書を提出する必要があります</a:t>
            </a:r>
            <a:r>
              <a:rPr lang="ja-JP" altLang="en-US" sz="1400" dirty="0" smtClean="0"/>
              <a:t>。</a:t>
            </a:r>
            <a:r>
              <a:rPr lang="ja-JP" altLang="en-US" sz="1400" dirty="0"/>
              <a:t>　（減免登録の受付は、年２回を予定しています。）</a:t>
            </a:r>
          </a:p>
          <a:p>
            <a:r>
              <a:rPr lang="ja-JP" altLang="en-US" sz="1400" dirty="0" smtClean="0"/>
              <a:t>詳しく</a:t>
            </a:r>
            <a:r>
              <a:rPr lang="ja-JP" altLang="en-US" sz="1400" dirty="0"/>
              <a:t>は、東広島市ＨＰ＞組織から探す＞地域振興部＞地域づくり推進課＞地域センター等　をご確認ください</a:t>
            </a:r>
            <a:r>
              <a:rPr lang="ja-JP" altLang="en-US" sz="1400" dirty="0" smtClean="0"/>
              <a:t>。</a:t>
            </a:r>
            <a:endParaRPr kumimoji="1" lang="ja-JP" altLang="en-US" sz="14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6" y="5013176"/>
            <a:ext cx="2174016" cy="16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2611221" y="4997152"/>
            <a:ext cx="202489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標高</a:t>
            </a:r>
            <a:r>
              <a:rPr lang="en-US" altLang="ja-JP" sz="1100" dirty="0"/>
              <a:t>757</a:t>
            </a:r>
            <a:r>
              <a:rPr lang="ja-JP" altLang="en-US" sz="1100" dirty="0"/>
              <a:t>メートル。</a:t>
            </a:r>
            <a:r>
              <a:rPr lang="en-US" altLang="ja-JP" sz="1100" dirty="0"/>
              <a:t>360</a:t>
            </a:r>
            <a:r>
              <a:rPr lang="ja-JP" altLang="en-US" sz="1100" dirty="0"/>
              <a:t>度見渡せる頂上からの眺めは素晴らしく、とりわけ秋の雲海は絶景。また、山頂に</a:t>
            </a:r>
            <a:r>
              <a:rPr lang="ja-JP" altLang="en-US" sz="1100" dirty="0" smtClean="0"/>
              <a:t>は、東屋のある公園</a:t>
            </a:r>
            <a:r>
              <a:rPr lang="ja-JP" altLang="en-US" sz="1100" dirty="0"/>
              <a:t>「なごみ園」があります。山頂付近まで車で行くことができ、家族での登山に最適です。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6975" y="4652189"/>
            <a:ext cx="1792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板鍋山　山頂からの眺め</a:t>
            </a:r>
            <a:endParaRPr kumimoji="1" lang="ja-JP" altLang="en-US" sz="12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29188"/>
            <a:ext cx="22955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7157867" y="4928537"/>
            <a:ext cx="176451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標高</a:t>
            </a:r>
            <a:r>
              <a:rPr lang="en-US" altLang="ja-JP" sz="1100" dirty="0"/>
              <a:t>757</a:t>
            </a:r>
            <a:r>
              <a:rPr lang="ja-JP" altLang="en-US" sz="1100" dirty="0"/>
              <a:t>メートル。古くから霊峰として信仰を集めてきました。頂上には、元内務大臣・望月圭介書「忠考」を刻字した巨石や多くの石地蔵が置かれています</a:t>
            </a:r>
            <a:r>
              <a:rPr lang="ja-JP" altLang="en-US" sz="1100" dirty="0" smtClean="0"/>
              <a:t>。</a:t>
            </a:r>
            <a:endParaRPr lang="en-US" altLang="ja-JP" sz="1100" dirty="0" smtClean="0"/>
          </a:p>
          <a:p>
            <a:r>
              <a:rPr lang="ja-JP" altLang="en-US" sz="1100" dirty="0" smtClean="0"/>
              <a:t>吉原・安宿両方から登山道があります徒歩約</a:t>
            </a:r>
            <a:r>
              <a:rPr lang="en-US" altLang="ja-JP" sz="1100" dirty="0" smtClean="0"/>
              <a:t>1</a:t>
            </a:r>
            <a:r>
              <a:rPr lang="ja-JP" altLang="en-US" sz="1100" dirty="0" smtClean="0"/>
              <a:t>時間～</a:t>
            </a:r>
            <a:r>
              <a:rPr lang="en-US" altLang="ja-JP" sz="1100" dirty="0" smtClean="0"/>
              <a:t>1</a:t>
            </a:r>
            <a:r>
              <a:rPr lang="ja-JP" altLang="en-US" sz="1100" dirty="0" smtClean="0"/>
              <a:t>時間半（車では登れません）。</a:t>
            </a:r>
            <a:endParaRPr lang="ja-JP" altLang="en-US" sz="11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39547" y="4651865"/>
            <a:ext cx="1786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天神獄　山頂にある巨石</a:t>
            </a:r>
            <a:endParaRPr kumimoji="1" lang="ja-JP" altLang="en-US" sz="1200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323528" y="4509120"/>
            <a:ext cx="85988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07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8" y="836712"/>
            <a:ext cx="4203577" cy="175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吉原地域センター　　</a:t>
            </a:r>
            <a:r>
              <a:rPr kumimoji="1" lang="ja-JP" altLang="en-US" sz="1600" dirty="0"/>
              <a:t>豊栄町吉原</a:t>
            </a:r>
            <a:r>
              <a:rPr kumimoji="1" lang="en-US" altLang="ja-JP" sz="1600" dirty="0"/>
              <a:t>2243</a:t>
            </a:r>
            <a:r>
              <a:rPr kumimoji="1" lang="ja-JP" altLang="en-US" sz="1600" dirty="0"/>
              <a:t>番地</a:t>
            </a:r>
            <a:r>
              <a:rPr kumimoji="1" lang="en-US" altLang="ja-JP" sz="1600" dirty="0"/>
              <a:t>1</a:t>
            </a:r>
            <a:r>
              <a:rPr kumimoji="1" lang="ja-JP" altLang="en-US" sz="1600" dirty="0"/>
              <a:t>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 dirty="0"/>
              <a:t>082-432-2052</a:t>
            </a:r>
            <a:endParaRPr kumimoji="1" lang="ja-JP" altLang="en-US" sz="16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314975"/>
              </p:ext>
            </p:extLst>
          </p:nvPr>
        </p:nvGraphicFramePr>
        <p:xfrm>
          <a:off x="321424" y="2924944"/>
          <a:ext cx="4250576" cy="1062990"/>
        </p:xfrm>
        <a:graphic>
          <a:graphicData uri="http://schemas.openxmlformats.org/drawingml/2006/table">
            <a:tbl>
              <a:tblPr/>
              <a:tblGrid>
                <a:gridCol w="1300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2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大ホール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(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26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eDjAMAAABEgAQAE9wznrQdgxFhpPulEdpElk%3D&amp;thumbnailType=2&amp;token=eyJhbGciOiJSUzI1NiIsImtpZCI6IkQ4OThGN0RDMjk2ODQ1MDk1RUUwREZGQ0MzODBBOTM5NjUwNDNFNjQiLCJ0eXAiOiJKV1QiLCJ4NXQiOiIySmozM0Nsb1JRbGU0Tl84dzRDcE9XVUVQbVEifQ.eyJvcmlnaW4iOiJodHRwczovL291dGxvb2sub2ZmaWNlLmNvbSIsInVjIjoiNzgxODQ1MjYzYTNkNGQyYTgwYTVhYzc0ZmQ0ZmI2YTY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2OTUyNTk1LCJleHAiOjE2NzY5NTMxOTUsImlzcyI6IjAwMDAwMDAyLTAwMDAtMGZmMS1jZTAwLTAwMDAwMDAwMDAwMEA3YTZmMTE2NS0xMGI3LTRlNTEtYjQzZi1iZGI2MGFjYjhjNzAiLCJhdWQiOiIwMDAwMDAwMi0wMDAwLTBmZjEtY2UwMC0wMDAwMDAwMDAwMDAvYXR0YWNobWVudHMub2ZmaWNlLm5ldEA3YTZmMTE2NS0xMGI3LTRlNTEtYjQzZi1iZGI2MGFjYjhjNzAiLCJoYXBwIjoib3dhIn0.rbRUEEs_zpDzKDXHYRL9r-aW9Nw1UY_IubAd5MhRN4alcs6QFxPbvLl4iUr8uqO3ErUTpvhEkqlVU0Z-QP1XGg7m47lMJq7fDjIRpUSpw-k2GWkjGBy7ie2v6zbaKsfQTSKWCIhfaE7SQmooC5g43IEQifpPCf8Z0-waX1gQOWPEebtM75b3t5Yb-00tFywwbPEhZi5WI-_C2WN4OFeq4r1iWdoaJBbocLZnCAfdSZaah8eDBUT3zxJDTaMPmo8vt1kyYrBLCcgFatEYEpklHgBj7Z1kM2xJTDEkOzs5X5c9-umsaZJu0CZ6rh_bx8FzMBDeeH35d6sKcLkP33UtRQ&amp;X-OWA-CANARY=XIJWldjY2ESbMsC-2QtPlsBl7YbBE9sYQoCuqGOEIrwBfa7scaUkUwF18sBqACe3tsJ6WJ7cE0Y.&amp;owa=outlook.office.com&amp;scriptVer=20230203007.12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06" y="2540822"/>
            <a:ext cx="1234431" cy="164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eDjANAAABEgAQACX6w0hhnn9KvAyCXhLPLI0%3D&amp;thumbnailType=2&amp;token=eyJhbGciOiJSUzI1NiIsImtpZCI6IkQ4OThGN0RDMjk2ODQ1MDk1RUUwREZGQ0MzODBBOTM5NjUwNDNFNjQiLCJ0eXAiOiJKV1QiLCJ4NXQiOiIySmozM0Nsb1JRbGU0Tl84dzRDcE9XVUVQbVEifQ.eyJvcmlnaW4iOiJodHRwczovL291dGxvb2sub2ZmaWNlLmNvbSIsInVjIjoiNzgxODQ1MjYzYTNkNGQyYTgwYTVhYzc0ZmQ0ZmI2YTY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2OTUyNTk1LCJleHAiOjE2NzY5NTMxOTUsImlzcyI6IjAwMDAwMDAyLTAwMDAtMGZmMS1jZTAwLTAwMDAwMDAwMDAwMEA3YTZmMTE2NS0xMGI3LTRlNTEtYjQzZi1iZGI2MGFjYjhjNzAiLCJhdWQiOiIwMDAwMDAwMi0wMDAwLTBmZjEtY2UwMC0wMDAwMDAwMDAwMDAvYXR0YWNobWVudHMub2ZmaWNlLm5ldEA3YTZmMTE2NS0xMGI3LTRlNTEtYjQzZi1iZGI2MGFjYjhjNzAiLCJoYXBwIjoib3dhIn0.rbRUEEs_zpDzKDXHYRL9r-aW9Nw1UY_IubAd5MhRN4alcs6QFxPbvLl4iUr8uqO3ErUTpvhEkqlVU0Z-QP1XGg7m47lMJq7fDjIRpUSpw-k2GWkjGBy7ie2v6zbaKsfQTSKWCIhfaE7SQmooC5g43IEQifpPCf8Z0-waX1gQOWPEebtM75b3t5Yb-00tFywwbPEhZi5WI-_C2WN4OFeq4r1iWdoaJBbocLZnCAfdSZaah8eDBUT3zxJDTaMPmo8vt1kyYrBLCcgFatEYEpklHgBj7Z1kM2xJTDEkOzs5X5c9-umsaZJu0CZ6rh_bx8FzMBDeeH35d6sKcLkP33UtRQ&amp;X-OWA-CANARY=SB-HaO8iN0SX1v78rITC3HBAbJLBE9sY_gUr7E4XkHK94jeyPkHJUJbVMWssIkhMQ0Fmj3uvldI.&amp;owa=outlook.office.com&amp;scriptVer=20230203007.12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3" y="2609915"/>
            <a:ext cx="1192640" cy="158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eDjAPAAABEgAQAMZD6vgPMrZMlJn%2BbhjlEeE%3D&amp;thumbnailType=2&amp;token=eyJhbGciOiJSUzI1NiIsImtpZCI6IkQ4OThGN0RDMjk2ODQ1MDk1RUUwREZGQ0MzODBBOTM5NjUwNDNFNjQiLCJ0eXAiOiJKV1QiLCJ4NXQiOiIySmozM0Nsb1JRbGU0Tl84dzRDcE9XVUVQbVEifQ.eyJvcmlnaW4iOiJodHRwczovL291dGxvb2sub2ZmaWNlLmNvbSIsInVjIjoiNzgxODQ1MjYzYTNkNGQyYTgwYTVhYzc0ZmQ0ZmI2YTY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2OTUyNTk1LCJleHAiOjE2NzY5NTMxOTUsImlzcyI6IjAwMDAwMDAyLTAwMDAtMGZmMS1jZTAwLTAwMDAwMDAwMDAwMEA3YTZmMTE2NS0xMGI3LTRlNTEtYjQzZi1iZGI2MGFjYjhjNzAiLCJhdWQiOiIwMDAwMDAwMi0wMDAwLTBmZjEtY2UwMC0wMDAwMDAwMDAwMDAvYXR0YWNobWVudHMub2ZmaWNlLm5ldEA3YTZmMTE2NS0xMGI3LTRlNTEtYjQzZi1iZGI2MGFjYjhjNzAiLCJoYXBwIjoib3dhIn0.rbRUEEs_zpDzKDXHYRL9r-aW9Nw1UY_IubAd5MhRN4alcs6QFxPbvLl4iUr8uqO3ErUTpvhEkqlVU0Z-QP1XGg7m47lMJq7fDjIRpUSpw-k2GWkjGBy7ie2v6zbaKsfQTSKWCIhfaE7SQmooC5g43IEQifpPCf8Z0-waX1gQOWPEebtM75b3t5Yb-00tFywwbPEhZi5WI-_C2WN4OFeq4r1iWdoaJBbocLZnCAfdSZaah8eDBUT3zxJDTaMPmo8vt1kyYrBLCcgFatEYEpklHgBj7Z1kM2xJTDEkOzs5X5c9-umsaZJu0CZ6rh_bx8FzMBDeeH35d6sKcLkP33UtRQ&amp;X-OWA-CANARY=pyl5b31ijUWd1eGSUr_t3jDOaZXBE9sYwabnt19_CC2LWF7KST8babFpD6tyzTxUJHQXkFEKr8s.&amp;owa=outlook.office.com&amp;scriptVer=20230203007.12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94" y="4505262"/>
            <a:ext cx="1578392" cy="21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eDjAQAAABEgAQAMbohTFPCZ5Jsplx4RmwiB4%3D&amp;thumbnailType=2&amp;token=eyJhbGciOiJSUzI1NiIsImtpZCI6IkQ4OThGN0RDMjk2ODQ1MDk1RUUwREZGQ0MzODBBOTM5NjUwNDNFNjQiLCJ0eXAiOiJKV1QiLCJ4NXQiOiIySmozM0Nsb1JRbGU0Tl84dzRDcE9XVUVQbVEifQ.eyJvcmlnaW4iOiJodHRwczovL291dGxvb2sub2ZmaWNlLmNvbSIsInVjIjoiNzgxODQ1MjYzYTNkNGQyYTgwYTVhYzc0ZmQ0ZmI2YTY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2OTUyNTk1LCJleHAiOjE2NzY5NTMxOTUsImlzcyI6IjAwMDAwMDAyLTAwMDAtMGZmMS1jZTAwLTAwMDAwMDAwMDAwMEA3YTZmMTE2NS0xMGI3LTRlNTEtYjQzZi1iZGI2MGFjYjhjNzAiLCJhdWQiOiIwMDAwMDAwMi0wMDAwLTBmZjEtY2UwMC0wMDAwMDAwMDAwMDAvYXR0YWNobWVudHMub2ZmaWNlLm5ldEA3YTZmMTE2NS0xMGI3LTRlNTEtYjQzZi1iZGI2MGFjYjhjNzAiLCJoYXBwIjoib3dhIn0.rbRUEEs_zpDzKDXHYRL9r-aW9Nw1UY_IubAd5MhRN4alcs6QFxPbvLl4iUr8uqO3ErUTpvhEkqlVU0Z-QP1XGg7m47lMJq7fDjIRpUSpw-k2GWkjGBy7ie2v6zbaKsfQTSKWCIhfaE7SQmooC5g43IEQifpPCf8Z0-waX1gQOWPEebtM75b3t5Yb-00tFywwbPEhZi5WI-_C2WN4OFeq4r1iWdoaJBbocLZnCAfdSZaah8eDBUT3zxJDTaMPmo8vt1kyYrBLCcgFatEYEpklHgBj7Z1kM2xJTDEkOzs5X5c9-umsaZJu0CZ6rh_bx8FzMBDeeH35d6sKcLkP33UtRQ&amp;X-OWA-CANARY=zHEsz-1ef0aPJWW3OlWsqgAbKafBE9sY5YeZ7QbOqaCIu3nldqg-scg_o0L3uLc0ieCmmZyktNQ.&amp;owa=outlook.office.com&amp;scriptVer=20230203007.12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673" y="2544588"/>
            <a:ext cx="1220600" cy="162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724986"/>
              </p:ext>
            </p:extLst>
          </p:nvPr>
        </p:nvGraphicFramePr>
        <p:xfrm>
          <a:off x="6223179" y="4697405"/>
          <a:ext cx="2525285" cy="1296145"/>
        </p:xfrm>
        <a:graphic>
          <a:graphicData uri="http://schemas.openxmlformats.org/drawingml/2006/table">
            <a:tbl>
              <a:tblPr/>
              <a:tblGrid>
                <a:gridCol w="15320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50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82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922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バスケット（こども用）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5008404" y="4212486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1466" y="422349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757102" y="4243652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65996" y="404320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endParaRPr lang="ja-JP" altLang="en-US" sz="1100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8" y="4536273"/>
            <a:ext cx="1601067" cy="201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969092"/>
              </p:ext>
            </p:extLst>
          </p:nvPr>
        </p:nvGraphicFramePr>
        <p:xfrm>
          <a:off x="2123728" y="4536900"/>
          <a:ext cx="1845603" cy="777687"/>
        </p:xfrm>
        <a:graphic>
          <a:graphicData uri="http://schemas.openxmlformats.org/drawingml/2006/table">
            <a:tbl>
              <a:tblPr/>
              <a:tblGrid>
                <a:gridCol w="11196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91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9229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グラウンド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野球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22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サッカー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1997264" y="5822212"/>
            <a:ext cx="25300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＊地元のグラウンドゴルフ利用が優先</a:t>
            </a:r>
            <a:endParaRPr lang="en-US" altLang="ja-JP" sz="1100" dirty="0"/>
          </a:p>
          <a:p>
            <a:r>
              <a:rPr lang="ja-JP" altLang="en-US" sz="1100" dirty="0"/>
              <a:t>　月・水・金・日曜日</a:t>
            </a:r>
            <a:endParaRPr lang="en-US" altLang="ja-JP" sz="1100" dirty="0"/>
          </a:p>
          <a:p>
            <a:r>
              <a:rPr lang="ja-JP" altLang="en-US" sz="1100" dirty="0"/>
              <a:t>　夏期：  </a:t>
            </a:r>
            <a:r>
              <a:rPr lang="en-US" altLang="ja-JP" sz="1100" dirty="0"/>
              <a:t>9</a:t>
            </a:r>
            <a:r>
              <a:rPr lang="ja-JP" altLang="en-US" sz="1100" dirty="0"/>
              <a:t>：</a:t>
            </a:r>
            <a:r>
              <a:rPr lang="en-US" altLang="ja-JP" sz="1100" dirty="0"/>
              <a:t>30</a:t>
            </a:r>
            <a:r>
              <a:rPr lang="ja-JP" altLang="en-US" sz="1100" dirty="0"/>
              <a:t>～</a:t>
            </a:r>
            <a:r>
              <a:rPr lang="en-US" altLang="ja-JP" sz="1100" dirty="0"/>
              <a:t>11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　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17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r>
              <a:rPr lang="ja-JP" altLang="en-US" sz="1100" dirty="0"/>
              <a:t>　冬期：</a:t>
            </a:r>
            <a:r>
              <a:rPr lang="en-US" altLang="ja-JP" sz="1100" dirty="0"/>
              <a:t>13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endParaRPr lang="ja-JP" altLang="en-US" sz="1100" dirty="0"/>
          </a:p>
        </p:txBody>
      </p:sp>
      <p:sp>
        <p:nvSpPr>
          <p:cNvPr id="19" name="正方形/長方形 18"/>
          <p:cNvSpPr/>
          <p:nvPr/>
        </p:nvSpPr>
        <p:spPr>
          <a:xfrm>
            <a:off x="2153084" y="5329678"/>
            <a:ext cx="18428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9" name="正方形/長方形 8"/>
          <p:cNvSpPr/>
          <p:nvPr/>
        </p:nvSpPr>
        <p:spPr>
          <a:xfrm>
            <a:off x="4595668" y="83560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4595668" y="1556792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すぐ横に小川があり、毎年</a:t>
            </a:r>
            <a:r>
              <a:rPr lang="en-US" altLang="ja-JP" sz="1100" dirty="0"/>
              <a:t>6</a:t>
            </a:r>
            <a:r>
              <a:rPr lang="ja-JP" altLang="en-US" sz="1100" dirty="0"/>
              <a:t>月中旬にはたくさんのホタルが鑑賞できます。</a:t>
            </a:r>
            <a:endParaRPr lang="en-US" altLang="ja-JP" sz="1100" dirty="0"/>
          </a:p>
          <a:p>
            <a:r>
              <a:rPr lang="ja-JP" altLang="en-US" sz="1100" dirty="0"/>
              <a:t>その川は水位が低いので川遊びが出来ます。</a:t>
            </a:r>
            <a:endParaRPr lang="en-US" altLang="ja-JP" sz="1100" dirty="0"/>
          </a:p>
          <a:p>
            <a:r>
              <a:rPr lang="ja-JP" altLang="en-US" sz="1100" dirty="0"/>
              <a:t>天神獄東登山口まで</a:t>
            </a:r>
            <a:r>
              <a:rPr lang="en-US" altLang="ja-JP" sz="1100" dirty="0"/>
              <a:t>2Km</a:t>
            </a:r>
            <a:r>
              <a:rPr lang="ja-JP" altLang="en-US" sz="1100" dirty="0"/>
              <a:t>　登山口から頂上まで</a:t>
            </a:r>
            <a:r>
              <a:rPr lang="en-US" altLang="ja-JP" sz="1100" dirty="0"/>
              <a:t>40</a:t>
            </a:r>
            <a:r>
              <a:rPr lang="ja-JP" altLang="en-US" sz="1100" dirty="0"/>
              <a:t>分～</a:t>
            </a:r>
            <a:r>
              <a:rPr lang="en-US" altLang="ja-JP" sz="1100" dirty="0"/>
              <a:t>1</a:t>
            </a:r>
            <a:r>
              <a:rPr lang="ja-JP" altLang="en-US" sz="1100" dirty="0"/>
              <a:t>時間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233093" y="6304672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</p:spTree>
    <p:extLst>
      <p:ext uri="{BB962C8B-B14F-4D97-AF65-F5344CB8AC3E}">
        <p14:creationId xmlns:p14="http://schemas.microsoft.com/office/powerpoint/2010/main" val="1771789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清武西地域センター　</a:t>
            </a:r>
            <a:r>
              <a:rPr kumimoji="1" lang="ja-JP" altLang="en-US" sz="1600" dirty="0"/>
              <a:t>豊栄町清武</a:t>
            </a:r>
            <a:r>
              <a:rPr kumimoji="1" lang="en-US" altLang="ja-JP" sz="1600" dirty="0"/>
              <a:t>3756</a:t>
            </a:r>
            <a:r>
              <a:rPr kumimoji="1" lang="ja-JP" altLang="en-US" sz="1600" dirty="0"/>
              <a:t>番地</a:t>
            </a:r>
            <a:r>
              <a:rPr kumimoji="1" lang="en-US" altLang="ja-JP" sz="1600" dirty="0"/>
              <a:t>1</a:t>
            </a:r>
            <a:r>
              <a:rPr kumimoji="1" lang="ja-JP" altLang="en-US" sz="1600" dirty="0"/>
              <a:t>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/>
              <a:t>082-432-</a:t>
            </a:r>
            <a:r>
              <a:rPr lang="en-US" altLang="ja-JP" sz="1600"/>
              <a:t>2538</a:t>
            </a:r>
            <a:endParaRPr kumimoji="1" lang="ja-JP" altLang="en-US" sz="1600" dirty="0"/>
          </a:p>
        </p:txBody>
      </p:sp>
      <p:pic>
        <p:nvPicPr>
          <p:cNvPr id="1026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eoVZYAAABEgAQAJL0zunVf75MpLPDkSMtfl0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CZyEINrPzU-1VvkEs9NWGRD8HSmKFNsY7kNV0Q9AyerFqJlXm5Xr3cO1BrerR8exh5sEcN8c_Qo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32" y="955660"/>
            <a:ext cx="1259568" cy="16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eoVZaAAABEgAQAGY6wyauYv5DuKGxq9lk6Pw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BDg3Y2xPn0WYWuBJsr1CPsBYf0OKFNsYcQecU3n82aQEik-GY6cTqSMpTgZe5BNpO9WEfQ0L08U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31" y="966782"/>
            <a:ext cx="1280381" cy="17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eoVZbAAABEgAQAMStitsJu%2FtEjhv0InAjSZs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znV3cqw5fk6CQN4jDuyZwVARgVWKFNsYrkzG04F9ST_5az1k1n7OxFblz9ol_S4Up8hZxqG__L4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35179"/>
            <a:ext cx="1301503" cy="173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eoVZcAAABEgAQAEWX3m9TR7xEjT4d6Hxn7pk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5ZxFK0n-IUOR4fWlJnYMSPBcHmWKFNsYAPEZE9RFzZsq4ly0FPrFxrVDlWe4VRcxSwr4-xTrLms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91792"/>
            <a:ext cx="1224137" cy="16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ttachments.office.net/owa/hgh322563%40city.higashihiroshima.lg.jp/service.svc/s/GetAttachmentThumbnail?id=AAMkADE2OWI1NzM2LWJmOTYtNDY0Yy05ZmY5LTFjMjQ4NjNlMDIzNgBGAAAAAACwW65uj%2BcIQo6ajBgZeW8xBwCUw6fw1vBmRJn2j7w09gPgAAAAAAENAACUw6fw1vBmRJn2j7w09gPgAAheoVZdAAABEgAQAF8p2oyLFW1Osa57d1GH%2F8s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g14Srt6YL0SCGCaSAl4-nzApB2eKFNsYz2aG_zf_9WHKTPOukcnmIOYjd43cnCsQsvjVp7MFlNM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1438" y="3089430"/>
            <a:ext cx="1644687" cy="123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ttachments.office.net/owa/hgh322563%40city.higashihiroshima.lg.jp/service.svc/s/GetAttachmentThumbnail?id=AAMkADE2OWI1NzM2LWJmOTYtNDY0Yy05ZmY5LTFjMjQ4NjNlMDIzNgBGAAAAAACwW65uj%2BcIQo6ajBgZeW8xBwCUw6fw1vBmRJn2j7w09gPgAAAAAAENAACUw6fw1vBmRJn2j7w09gPgAAheoVZeAAABEgAQAJY7Uxr0slxMk6FAcLNWBeU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raBfM8L3uUKrUZ-B2lKE-yBzmnGKFNsYBLjXMdZP08IAz5SSkBi2I3xvV63YABg8vdB9-eicvGg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88" y="2879549"/>
            <a:ext cx="1239313" cy="16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ttachments.office.net/owa/hgh322563%40city.higashihiroshima.lg.jp/service.svc/s/GetAttachmentThumbnail?id=AAMkADE2OWI1NzM2LWJmOTYtNDY0Yy05ZmY5LTFjMjQ4NjNlMDIzNgBGAAAAAACwW65uj%2BcIQo6ajBgZeW8xBwCUw6fw1vBmRJn2j7w09gPgAAAAAAENAACUw6fw1vBmRJn2j7w09gPgAAheoVZfAAABEgAQABfhy%2BNtOPxFoEE54u2%2BYlk%3D&amp;thumbnailType=2&amp;token=eyJhbGciOiJSUzI1NiIsImtpZCI6IkQ4OThGN0RDMjk2ODQ1MDk1RUUwREZGQ0MzODBBOTM5NjUwNDNFNjQiLCJ0eXAiOiJKV1QiLCJ4NXQiOiIySmozM0Nsb1JRbGU0Tl84dzRDcE9XVUVQbVEifQ.eyJvcmlnaW4iOiJodHRwczovL291dGxvb2sub2ZmaWNlLmNvbSIsInVjIjoiOTIxMDhhNzU1YTA5NDcwZWIwMjNkNDJkNTYzM2U2Mm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DM4Nzc1LCJleHAiOjE2NzcwMzkzNzUsImlzcyI6IjAwMDAwMDAyLTAwMDAtMGZmMS1jZTAwLTAwMDAwMDAwMDAwMEA3YTZmMTE2NS0xMGI3LTRlNTEtYjQzZi1iZGI2MGFjYjhjNzAiLCJhdWQiOiIwMDAwMDAwMi0wMDAwLTBmZjEtY2UwMC0wMDAwMDAwMDAwMDAvYXR0YWNobWVudHMub2ZmaWNlLm5ldEA3YTZmMTE2NS0xMGI3LTRlNTEtYjQzZi1iZGI2MGFjYjhjNzAiLCJoYXBwIjoib3dhIn0.lefWL7g-O49BP5uqHdmpSaikBss3h_2PqejVC5AuQjdiYQbwWt5FeHcst1kGLfKRYxf7TSZQ-ZoQ318InbK8K1iKekHW7LFU2992zCB4B2KZk1E-sXXhJEBkezjh4aOdEMP-Lge9TnfPE8IMLqjEo6XMN3SRj2_apkkG3hT5IR9yKThyyc5lSw7bnD1mmAV-SYO5foY-Pz44F9zdSeAYb302Cxb0R3gxohzMJBq2Un0SJIrDbQKuxbWmBOtPTxGOcBraK0c0-FWXUzkdrPukgZo3CP5Cy6RFBq804gf1UkO-tZstsAHrVyYVX-SPXTcw7KzxEV9VnvmnquN-Y75lwg&amp;X-OWA-CANARY=tNzilmYc1kqOU_8Z6nbb9WBtd3-KFNsYl8MrNj7Hlg2w0HiHxXxduGe4KrrxShVWFK_u4OdW7lU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68" y="4893486"/>
            <a:ext cx="1296682" cy="17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215055"/>
              </p:ext>
            </p:extLst>
          </p:nvPr>
        </p:nvGraphicFramePr>
        <p:xfrm>
          <a:off x="251520" y="2878564"/>
          <a:ext cx="4104456" cy="1447448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12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6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72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262946" y="4294828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r>
              <a:rPr lang="ja-JP" altLang="en-US" sz="1100" dirty="0"/>
              <a:t>◎温水シャワー室あり、男性用２、女性用２</a:t>
            </a:r>
          </a:p>
        </p:txBody>
      </p:sp>
      <p:pic>
        <p:nvPicPr>
          <p:cNvPr id="4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gHRTwAAABEgAQALxYW8C40E1Eo96EdBEbuS8%3D&amp;thumbnailType=2&amp;token=eyJhbGciOiJSUzI1NiIsImtpZCI6IkQ4OThGN0RDMjk2ODQ1MDk1RUUwREZGQ0MzODBBOTM5NjUwNDNFNjQiLCJ0eXAiOiJKV1QiLCJ4NXQiOiIySmozM0Nsb1JRbGU0Tl84dzRDcE9XVUVQbVEifQ.eyJvcmlnaW4iOiJodHRwczovL291dGxvb2sub2ZmaWNlLmNvbSIsInVjIjoiOTdmNDMyZDZmNDM5NDMzYTlhMzZmYzFmMGY0YjRhNj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MTk3Mjk5LCJleHAiOjE2NzcxOTc4OTksImlzcyI6IjAwMDAwMDAyLTAwMDAtMGZmMS1jZTAwLTAwMDAwMDAwMDAwMEA3YTZmMTE2NS0xMGI3LTRlNTEtYjQzZi1iZGI2MGFjYjhjNzAiLCJhdWQiOiIwMDAwMDAwMi0wMDAwLTBmZjEtY2UwMC0wMDAwMDAwMDAwMDAvYXR0YWNobWVudHMub2ZmaWNlLm5ldEA3YTZmMTE2NS0xMGI3LTRlNTEtYjQzZi1iZGI2MGFjYjhjNzAiLCJoYXBwIjoib3dhIn0.N2pnSJG99esin2d67huc5I4wyNojFPVjfEbbPsgaDqNvuFPJdCA5Z0I7fmaElbdUvt6cnalNW8IKgWuHM46nlKGvOx2kYxsLG3yrT28vjPRN6o3fSMDMgjljKi9YAordAsSRsoQmkW-jiPoPAkO6TGZ5HBYrXBMeBbvv3BdYsGpsWXMgNgysXyGT3e0gtN6oPbnX3oUTU4-O6O8FsPz2TDjHnF2VAeGyYkW2I_VjfOAgDNZpbtvMhD_tzihNh-ssCTuYUKvIX3jIgh_CYPcLgSvczb-SDzJSWFJLqccpeJXcfZu0yZnSQuXH64Z59KrtACAJVmzHy9wbyew6irSAPw&amp;X-OWA-CANARY=c-MC15J7HU2OT2vHFKd2VSBbUUj7FdsYWeD1YfaeSwOVPnK9dNQTNA9CPa-korx57TIRf0P2yfc.&amp;owa=outlook.office.com&amp;scriptVer=20230210007.07&amp;animation=tru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1" y="4889449"/>
            <a:ext cx="1281169" cy="170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10025"/>
              </p:ext>
            </p:extLst>
          </p:nvPr>
        </p:nvGraphicFramePr>
        <p:xfrm>
          <a:off x="1843871" y="5057094"/>
          <a:ext cx="1358900" cy="354330"/>
        </p:xfrm>
        <a:graphic>
          <a:graphicData uri="http://schemas.openxmlformats.org/drawingml/2006/table">
            <a:tbl>
              <a:tblPr/>
              <a:tblGrid>
                <a:gridCol w="135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グラウンド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ソフトボール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正方形/長方形 14"/>
          <p:cNvSpPr/>
          <p:nvPr/>
        </p:nvSpPr>
        <p:spPr>
          <a:xfrm>
            <a:off x="1763688" y="5823887"/>
            <a:ext cx="2520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＊地元のグラウンドゴルフ利用が優先</a:t>
            </a:r>
            <a:endParaRPr lang="en-US" altLang="ja-JP" sz="1100" dirty="0"/>
          </a:p>
          <a:p>
            <a:r>
              <a:rPr lang="ja-JP" altLang="en-US" sz="1100" dirty="0"/>
              <a:t>　木曜日</a:t>
            </a:r>
            <a:endParaRPr lang="en-US" altLang="ja-JP" sz="1100" dirty="0"/>
          </a:p>
          <a:p>
            <a:r>
              <a:rPr lang="ja-JP" altLang="en-US" sz="1100" dirty="0"/>
              <a:t>　夏期：  </a:t>
            </a:r>
            <a:r>
              <a:rPr lang="en-US" altLang="ja-JP" sz="1100" dirty="0"/>
              <a:t>9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11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r>
              <a:rPr lang="ja-JP" altLang="en-US" sz="1100" dirty="0"/>
              <a:t>　冬期：</a:t>
            </a:r>
            <a:r>
              <a:rPr lang="en-US" altLang="ja-JP" sz="1100" dirty="0"/>
              <a:t>13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endParaRPr lang="ja-JP" altLang="en-US" sz="1100" dirty="0"/>
          </a:p>
        </p:txBody>
      </p:sp>
      <p:sp>
        <p:nvSpPr>
          <p:cNvPr id="16" name="正方形/長方形 15"/>
          <p:cNvSpPr/>
          <p:nvPr/>
        </p:nvSpPr>
        <p:spPr>
          <a:xfrm>
            <a:off x="1805616" y="5441704"/>
            <a:ext cx="18428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endParaRPr lang="ja-JP" altLang="en-US" sz="1100" dirty="0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830169"/>
              </p:ext>
            </p:extLst>
          </p:nvPr>
        </p:nvGraphicFramePr>
        <p:xfrm>
          <a:off x="5945212" y="4979342"/>
          <a:ext cx="1435100" cy="885825"/>
        </p:xfrm>
        <a:graphic>
          <a:graphicData uri="http://schemas.openxmlformats.org/drawingml/2006/table">
            <a:tbl>
              <a:tblPr/>
              <a:tblGrid>
                <a:gridCol w="1435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　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4798065" y="4547619"/>
            <a:ext cx="729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和室１・２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187376" y="4569214"/>
            <a:ext cx="5629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和室３</a:t>
            </a:r>
            <a:endParaRPr kumimoji="1" lang="en-US" altLang="ja-JP" sz="11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08787" y="4569214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4729098" y="851703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4697677" y="1556792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①リンゴ狩り（</a:t>
            </a:r>
            <a:r>
              <a:rPr lang="en-US" altLang="ja-JP" sz="1100" dirty="0"/>
              <a:t>9</a:t>
            </a:r>
            <a:r>
              <a:rPr lang="ja-JP" altLang="en-US" sz="1100" dirty="0"/>
              <a:t>月～</a:t>
            </a:r>
            <a:r>
              <a:rPr lang="en-US" altLang="ja-JP" sz="1100" dirty="0"/>
              <a:t>11</a:t>
            </a:r>
            <a:r>
              <a:rPr lang="ja-JP" altLang="en-US" sz="1100" dirty="0"/>
              <a:t>月）：小石川リンゴ園、金安リンゴ園</a:t>
            </a:r>
            <a:endParaRPr lang="en-US" altLang="ja-JP" sz="1100" dirty="0"/>
          </a:p>
          <a:p>
            <a:r>
              <a:rPr lang="ja-JP" altLang="en-US" sz="1100" dirty="0"/>
              <a:t>②陶芸体験：西馬の窯</a:t>
            </a:r>
            <a:endParaRPr lang="en-US" altLang="ja-JP" sz="1100" dirty="0"/>
          </a:p>
          <a:p>
            <a:r>
              <a:rPr lang="ja-JP" altLang="en-US" sz="1100" dirty="0"/>
              <a:t>③牧場体験：</a:t>
            </a:r>
            <a:endParaRPr lang="en-US" altLang="ja-JP" sz="1100" dirty="0"/>
          </a:p>
          <a:p>
            <a:r>
              <a:rPr lang="ja-JP" altLang="en-US" sz="1100" dirty="0"/>
              <a:t>④乗馬体験・見学：乗馬クラブクレイン東広島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940152" y="6304672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30259" y="2631593"/>
            <a:ext cx="10935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大ホール（体育館）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686817" y="2627811"/>
            <a:ext cx="4940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ロビー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83568" y="2627811"/>
            <a:ext cx="5886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00" dirty="0"/>
              <a:t>センター</a:t>
            </a:r>
          </a:p>
        </p:txBody>
      </p:sp>
    </p:spTree>
    <p:extLst>
      <p:ext uri="{BB962C8B-B14F-4D97-AF65-F5344CB8AC3E}">
        <p14:creationId xmlns:p14="http://schemas.microsoft.com/office/powerpoint/2010/main" val="4100419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39"/>
            <a:ext cx="8712968" cy="576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能良地域センター</a:t>
            </a:r>
            <a:r>
              <a:rPr kumimoji="1" lang="ja-JP" altLang="en-US" sz="1600" dirty="0"/>
              <a:t>（ふくろう館）</a:t>
            </a:r>
            <a:r>
              <a:rPr kumimoji="1" lang="ja-JP" altLang="en-US" sz="2400" dirty="0"/>
              <a:t>　</a:t>
            </a:r>
            <a:r>
              <a:rPr kumimoji="1" lang="ja-JP" altLang="en-US" sz="1600" dirty="0"/>
              <a:t>豊栄町能良</a:t>
            </a:r>
            <a:r>
              <a:rPr kumimoji="1" lang="en-US" altLang="ja-JP" sz="1600" dirty="0"/>
              <a:t>1574</a:t>
            </a:r>
            <a:r>
              <a:rPr kumimoji="1" lang="ja-JP" altLang="en-US" sz="1600" dirty="0"/>
              <a:t>番地１　</a:t>
            </a:r>
            <a:r>
              <a:rPr lang="en-US" altLang="ja-JP" sz="1600" dirty="0"/>
              <a:t>TEL&amp;FAX</a:t>
            </a:r>
            <a:r>
              <a:rPr lang="ja-JP" altLang="en-US" sz="1600" dirty="0"/>
              <a:t>　</a:t>
            </a:r>
            <a:r>
              <a:rPr lang="en-US" altLang="ja-JP" sz="1600" dirty="0"/>
              <a:t>082-432-2458</a:t>
            </a:r>
            <a:r>
              <a:rPr lang="ja-JP" altLang="en-US" sz="1600" dirty="0"/>
              <a:t>　　　　　　　　　　　　　　　　　　　　　　　　</a:t>
            </a:r>
            <a:endParaRPr kumimoji="1" lang="ja-JP" altLang="en-US" sz="1600" dirty="0"/>
          </a:p>
        </p:txBody>
      </p:sp>
      <p:pic>
        <p:nvPicPr>
          <p:cNvPr id="1026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illbmAAABEgAQADGHQmwtitNOj5SNcCJZaaE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tRCUMOAY3kubIDyJc1huxJDWidcKGtsY5tg1r3wZnQNlvglh9_IJMQeUl4xw8pDZWl7Dn8q0wlo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2" y="4775208"/>
            <a:ext cx="140708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illbnAAABEgAQACq%2BS3G5oOVOkXR8TFabTJg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Z-mmQmZ2e0yZSiHKWLHc5UC_P-AKGtsY9ILM8n3rbSUQc5cE_e2IeNlgo4lai1VEi-G3dg26q6g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497" y="902087"/>
            <a:ext cx="1300436" cy="173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illboAAABEgAQAKb5hlU1leZAhYATEmecp6g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z_dsiQDAf025PtV8FpsWySCXp-YKGtsYdjBHtX69lniVHabFZB_5E1alpbBH57Y-LibIp61PcUU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37" y="4670878"/>
            <a:ext cx="1195020" cy="15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illbpAAABEgAQAInEA%2FG6IUJAuo9boeyJMwY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h6PPRtGalEaV_mT7T1AwRHBWYuwKGtsYF8TTLUPiydEVI3WRPBAf4_cGLL7saqvgIbTuGm7Ob1g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42257"/>
            <a:ext cx="1369984" cy="182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ttachments.office.net/owa/hgh322563%40city.higashihiroshima.lg.jp/service.svc/s/GetAttachmentThumbnail?id=AAMkADE2OWI1NzM2LWJmOTYtNDY0Yy05ZmY5LTFjMjQ4NjNlMDIzNgBGAAAAAACwW65uj%2BcIQo6ajBgZeW8xBwCUw6fw1vBmRJn2j7w09gPgAAAAAAENAACUw6fw1vBmRJn2j7w09gPgAAhillbqAAABEgAQAL4L%2FZC536BHoQEZDn40K1w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w8n_sKga9UWCz5b6384n5zAhfvsKGtsYnLl-ElZLp_lycg6ROGMizWUPyac4GxqTbsVJGHdQMT4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44" y="2504546"/>
            <a:ext cx="1426666" cy="189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ttachments.office.net/owa/hgh322563%40city.higashihiroshima.lg.jp/service.svc/s/GetAttachmentThumbnail?id=AAMkADE2OWI1NzM2LWJmOTYtNDY0Yy05ZmY5LTFjMjQ4NjNlMDIzNgBGAAAAAACwW65uj%2BcIQo6ajBgZeW8xBwCUw6fw1vBmRJn2j7w09gPgAAAAAAENAACUw6fw1vBmRJn2j7w09gPgAAhillbrAAABEgAQANYwyo5B2XdJuA7B0sKZXZc%3D&amp;thumbnailType=2&amp;token=eyJhbGciOiJSUzI1NiIsImtpZCI6IkQ4OThGN0RDMjk2ODQ1MDk1RUUwREZGQ0MzODBBOTM5NjUwNDNFNjQiLCJ0eXAiOiJKV1QiLCJ4NXQiOiIySmozM0Nsb1JRbGU0Tl84dzRDcE9XVUVQbVEifQ.eyJvcmlnaW4iOiJodHRwczovL291dGxvb2sub2ZmaWNlLmNvbSIsInVjIjoiMWVkNmZlNjYzNTMzNDgwYjhmOTE3ODBmNDZhZmUzN2M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3NjQzODAwLCJleHAiOjE2Nzc2NDQ0MDAsImlzcyI6IjAwMDAwMDAyLTAwMDAtMGZmMS1jZTAwLTAwMDAwMDAwMDAwMEA3YTZmMTE2NS0xMGI3LTRlNTEtYjQzZi1iZGI2MGFjYjhjNzAiLCJhdWQiOiIwMDAwMDAwMi0wMDAwLTBmZjEtY2UwMC0wMDAwMDAwMDAwMDAvYXR0YWNobWVudHMub2ZmaWNlLm5ldEA3YTZmMTE2NS0xMGI3LTRlNTEtYjQzZi1iZGI2MGFjYjhjNzAiLCJoYXBwIjoib3dhIn0.tb26KttKJJL_Mc41F08_ePm3ikbSvRmkwYJdSn41VhzuQ-4GQR864kBuZ5K7qVT7HTl1cKyyH-mEeHdQKwhx7tHcx2AqBVvgk0jTEsJeuseFGzFGmxZiqiChZQVQiCnEdxkWGiVJTTLyXXt6FMfLOugsEy27TmsXvlHtlOY1p0M_abatk4w2VB7ObfmlilGaSGj5H44nrtJKDf-cioZlVeBmBslAXrum5bwE2NjJxv8sQxAliycsgbRwuU3_OmJAtId-kuMy3iMn2nXRJeDIgauhiGElnid98oCu2M9AgluY3N3FzVNKuVFfSNBNvGq802uXhFl05v6XKpooONcQ4w&amp;X-OWA-CANARY=wgPxjNh-TEyFsN4VR3yHmCDZigALGtsYT9dHM6-gx6OXSakidJmMF74ltFXNLA_RI5fPYHm81-E.&amp;owa=outlook.office.com&amp;scriptVer=20230217004.10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30" y="4797152"/>
            <a:ext cx="1334461" cy="17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394393"/>
              </p:ext>
            </p:extLst>
          </p:nvPr>
        </p:nvGraphicFramePr>
        <p:xfrm>
          <a:off x="321424" y="2924944"/>
          <a:ext cx="4250576" cy="1062990"/>
        </p:xfrm>
        <a:graphic>
          <a:graphicData uri="http://schemas.openxmlformats.org/drawingml/2006/table">
            <a:tbl>
              <a:tblPr/>
              <a:tblGrid>
                <a:gridCol w="1300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2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大ホール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(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3" name="正方形/長方形 12"/>
          <p:cNvSpPr/>
          <p:nvPr/>
        </p:nvSpPr>
        <p:spPr>
          <a:xfrm>
            <a:off x="4965731" y="964369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</a:t>
            </a:r>
            <a:endParaRPr lang="en-US" altLang="ja-JP" sz="1100" dirty="0"/>
          </a:p>
          <a:p>
            <a:r>
              <a:rPr lang="ja-JP" altLang="en-US" sz="1100" dirty="0"/>
              <a:t>ついては、電話に出ることができない場合があります。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5104283" y="1618581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板鍋山　山頂まで徒歩で約</a:t>
            </a:r>
            <a:r>
              <a:rPr lang="en-US" altLang="ja-JP" sz="1100" dirty="0"/>
              <a:t>1</a:t>
            </a:r>
            <a:r>
              <a:rPr lang="ja-JP" altLang="en-US" sz="1100" dirty="0"/>
              <a:t>時間（車道）</a:t>
            </a:r>
            <a:endParaRPr lang="en-US" altLang="ja-JP" sz="1100" dirty="0"/>
          </a:p>
          <a:p>
            <a:r>
              <a:rPr lang="ja-JP" altLang="en-US" sz="1100" dirty="0"/>
              <a:t>大山大権現堂（本尊は石鎚大権現）遍路</a:t>
            </a:r>
            <a:r>
              <a:rPr lang="en-US" altLang="ja-JP" sz="1100" dirty="0"/>
              <a:t>88</a:t>
            </a:r>
            <a:r>
              <a:rPr lang="ja-JP" altLang="en-US" sz="1100" dirty="0"/>
              <a:t>の石仏群　</a:t>
            </a:r>
            <a:endParaRPr lang="en-US" altLang="ja-JP" sz="1100" dirty="0"/>
          </a:p>
          <a:p>
            <a:r>
              <a:rPr lang="ja-JP" altLang="en-US" sz="1100" dirty="0"/>
              <a:t>グランド内の桜・藤棚の花見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674124" y="4740606"/>
            <a:ext cx="18428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グラウンド</a:t>
            </a:r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r>
              <a:rPr lang="en-US" altLang="ja-JP" sz="1100" dirty="0"/>
              <a:t>【</a:t>
            </a:r>
            <a:r>
              <a:rPr lang="ja-JP" altLang="en-US" sz="1100" dirty="0"/>
              <a:t>注意</a:t>
            </a:r>
            <a:r>
              <a:rPr lang="en-US" altLang="ja-JP" sz="1100" dirty="0"/>
              <a:t>】</a:t>
            </a:r>
            <a:r>
              <a:rPr lang="ja-JP" altLang="en-US" sz="1100" dirty="0"/>
              <a:t>車侵入不可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17" name="正方形/長方形 16"/>
          <p:cNvSpPr/>
          <p:nvPr/>
        </p:nvSpPr>
        <p:spPr>
          <a:xfrm>
            <a:off x="274942" y="406502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r>
              <a:rPr lang="ja-JP" altLang="en-US" sz="1100" dirty="0"/>
              <a:t>◎シャワー室あり、男性用１、女性用１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1645690" y="5502694"/>
            <a:ext cx="1758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＊地元のグラウンドゴルフ</a:t>
            </a:r>
            <a:endParaRPr lang="en-US" altLang="ja-JP" sz="1100" dirty="0"/>
          </a:p>
          <a:p>
            <a:r>
              <a:rPr lang="ja-JP" altLang="en-US" sz="1100" dirty="0"/>
              <a:t>利用が優先　　水曜日</a:t>
            </a:r>
            <a:endParaRPr lang="en-US" altLang="ja-JP" sz="1100" dirty="0"/>
          </a:p>
          <a:p>
            <a:r>
              <a:rPr lang="ja-JP" altLang="en-US" sz="1100" dirty="0"/>
              <a:t>　夏期：  </a:t>
            </a:r>
            <a:r>
              <a:rPr lang="en-US" altLang="ja-JP" sz="1100" dirty="0"/>
              <a:t>8</a:t>
            </a:r>
            <a:r>
              <a:rPr lang="ja-JP" altLang="en-US" sz="1100" dirty="0"/>
              <a:t>：</a:t>
            </a:r>
            <a:r>
              <a:rPr lang="en-US" altLang="ja-JP" sz="1100" dirty="0"/>
              <a:t>30</a:t>
            </a:r>
            <a:r>
              <a:rPr lang="ja-JP" altLang="en-US" sz="1100" dirty="0"/>
              <a:t>～</a:t>
            </a:r>
            <a:r>
              <a:rPr lang="en-US" altLang="ja-JP" sz="1100" dirty="0"/>
              <a:t>10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r>
              <a:rPr lang="ja-JP" altLang="en-US" sz="1100" dirty="0"/>
              <a:t>　冬期：</a:t>
            </a:r>
            <a:r>
              <a:rPr lang="en-US" altLang="ja-JP" sz="1100" dirty="0"/>
              <a:t>13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30</a:t>
            </a:r>
            <a:endParaRPr lang="ja-JP" altLang="en-US" sz="1100" dirty="0"/>
          </a:p>
        </p:txBody>
      </p:sp>
      <p:sp>
        <p:nvSpPr>
          <p:cNvPr id="19" name="正方形/長方形 18"/>
          <p:cNvSpPr/>
          <p:nvPr/>
        </p:nvSpPr>
        <p:spPr>
          <a:xfrm>
            <a:off x="1682021" y="6277645"/>
            <a:ext cx="32837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★プール利用可：夏期のみ</a:t>
            </a:r>
            <a:endParaRPr lang="en-US" altLang="ja-JP" sz="1100" dirty="0"/>
          </a:p>
          <a:p>
            <a:r>
              <a:rPr lang="ja-JP" altLang="en-US" sz="1100" dirty="0"/>
              <a:t>プールの利用申し込みは豊栄生涯学習センターへ</a:t>
            </a: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181967"/>
              </p:ext>
            </p:extLst>
          </p:nvPr>
        </p:nvGraphicFramePr>
        <p:xfrm>
          <a:off x="6573290" y="4879723"/>
          <a:ext cx="1435100" cy="885825"/>
        </p:xfrm>
        <a:graphic>
          <a:graphicData uri="http://schemas.openxmlformats.org/drawingml/2006/table">
            <a:tbl>
              <a:tblPr/>
              <a:tblGrid>
                <a:gridCol w="1435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　　　　　　　 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7390283" y="4464178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64088" y="4426558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和室＋研修室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3" y="902087"/>
            <a:ext cx="3261463" cy="171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742739" y="2661972"/>
            <a:ext cx="23134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ふくろうの置物や玩具　</a:t>
            </a:r>
            <a:r>
              <a:rPr kumimoji="1" lang="en-US" altLang="ja-JP" sz="1100" dirty="0"/>
              <a:t>1,200</a:t>
            </a:r>
            <a:r>
              <a:rPr kumimoji="1" lang="ja-JP" altLang="en-US" sz="1100" dirty="0"/>
              <a:t>個陳列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300191" y="6304672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</p:spTree>
    <p:extLst>
      <p:ext uri="{BB962C8B-B14F-4D97-AF65-F5344CB8AC3E}">
        <p14:creationId xmlns:p14="http://schemas.microsoft.com/office/powerpoint/2010/main" val="320464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安宿地域センター　　</a:t>
            </a:r>
            <a:r>
              <a:rPr kumimoji="1" lang="ja-JP" altLang="en-US" sz="1600" dirty="0"/>
              <a:t>豊栄町安宿</a:t>
            </a:r>
            <a:r>
              <a:rPr kumimoji="1" lang="en-US" altLang="ja-JP" sz="1600" dirty="0"/>
              <a:t>3876</a:t>
            </a:r>
            <a:r>
              <a:rPr kumimoji="1" lang="ja-JP" altLang="en-US" sz="1600" dirty="0"/>
              <a:t>番地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 dirty="0"/>
              <a:t>082-432-2521</a:t>
            </a:r>
            <a:endParaRPr kumimoji="1" lang="ja-JP" altLang="en-US" sz="16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18324"/>
              </p:ext>
            </p:extLst>
          </p:nvPr>
        </p:nvGraphicFramePr>
        <p:xfrm>
          <a:off x="321424" y="2924944"/>
          <a:ext cx="4250576" cy="1240155"/>
        </p:xfrm>
        <a:graphic>
          <a:graphicData uri="http://schemas.openxmlformats.org/drawingml/2006/table">
            <a:tbl>
              <a:tblPr/>
              <a:tblGrid>
                <a:gridCol w="1300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2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収容人員（人）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大ホール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(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1026" name="Picture 2" descr="https://attachments.office.net/owa/hgh322563%40city.higashihiroshima.lg.jp/service.svc/s/GetAttachmentThumbnail?id=AAMkADE2OWI1NzM2LWJmOTYtNDY0Yy05ZmY5LTFjMjQ4NjNlMDIzNgBGAAAAAACwW65uj%2BcIQo6ajBgZeW8xBwCUw6fw1vBmRJn2j7w09gPgAAAAAAENAACUw6fw1vBmRJn2j7w09gPgAAhvgb6YAAABEgAQAL6av9ffhgJFoEYJ5kQ1bIo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JKuYcW_LOkOvEQvJ0eFMJPCXuLTiKNsYy9QEriXwEi5_Cb-36LjwakmCOHi9KXT4MD74j2YGyyI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8" y="849142"/>
            <a:ext cx="2570360" cy="193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vgb6aAAABEgAQAAazT5z5uEFNjw8DV5MsPsc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r-Ygw-TlSke_SPGUh8vQFjAiGcDiKNsYM4DCVqs2dVdhpWhDyodcp70AnRbpx8ndNViYx5jtFbE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42257"/>
            <a:ext cx="1301636" cy="17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vgb6bAAABEgAQAApsn14LgK5Bq1LuwRUFiB4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D-E8uud0IUSf62xMdZ0hzGDeKcXiKNsYi0EbreTUkSb9XehvWokw9wB_2QtjV_o-nbbnuQK9E6M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620095"/>
            <a:ext cx="1523132" cy="202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vgb6cAAABEgAQAC%2BdlFQr73ZGpQDr7Zsn5Po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RDWcC3IbC06zvQsOVwtb2dBE1tXiKNsYN2PG81ctbDbwd6Poyy2FkahQlbJjnEUO9pAMoFF6ZgU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92" y="2532123"/>
            <a:ext cx="1282079" cy="170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ttachments.office.net/owa/hgh322563%40city.higashihiroshima.lg.jp/service.svc/s/GetAttachmentThumbnail?id=AAMkADE2OWI1NzM2LWJmOTYtNDY0Yy05ZmY5LTFjMjQ4NjNlMDIzNgBGAAAAAACwW65uj%2BcIQo6ajBgZeW8xBwCUw6fw1vBmRJn2j7w09gPgAAAAAAENAACUw6fw1vBmRJn2j7w09gPgAAhvgb6dAAABEgAQALNWEP4TdKNIgWk5w%2FY5krY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mLWN4pf7T0WGEglo3Dd8zVDlCN_iKNsYIFmiod7mc9r-nxmqSmOyFkGS33zR16i6NibazOpHY6g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4" y="4805263"/>
            <a:ext cx="1296144" cy="17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ttachments.office.net/owa/hgh322563%40city.higashihiroshima.lg.jp/service.svc/s/GetAttachmentThumbnail?id=AAMkADE2OWI1NzM2LWJmOTYtNDY0Yy05ZmY5LTFjMjQ4NjNlMDIzNgBGAAAAAACwW65uj%2BcIQo6ajBgZeW8xBwCUw6fw1vBmRJn2j7w09gPgAAAAAAENAACUw6fw1vBmRJn2j7w09gPgAAhvgb6ZAAABEgAQAPaxS15hkE1Jg%2F6mwkTetq0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1ODI4LCJleHAiOjE2NzkyNzY0MjgsImlzcyI6IjAwMDAwMDAyLTAwMDAtMGZmMS1jZTAwLTAwMDAwMDAwMDAwMEA3YTZmMTE2NS0xMGI3LTRlNTEtYjQzZi1iZGI2MGFjYjhjNzAiLCJhdWQiOiIwMDAwMDAwMi0wMDAwLTBmZjEtY2UwMC0wMDAwMDAwMDAwMDAvYXR0YWNobWVudHMub2ZmaWNlLm5ldEA3YTZmMTE2NS0xMGI3LTRlNTEtYjQzZi1iZGI2MGFjYjhjNzAiLCJoYXBwIjoib3dhIn0.suNXJQ-r-o4WL025VbLKyTvrCLL0fsHkdiEMUlMbNdzcFwoZJ5AOamKfGaU2_ZeTHKWQm0mhhhMc8ZeDInxHdd0RrZUooLCZfupIp3GNLNM685i-Vvy7vaL3nKqiY3kyObSF0yufFE2eUKBpUxbRYilC-PBsU9_rJS_pKXo6v0oE5jfXimxhG6K0667Vvm_KODk9ANR2Kk5sKQBSRdz9l2941Yse2ALvBolEk7Je_c2iEKCQxPErjDBJWGOSClDAiNgFFXpg-KFFAe0NarbqcZIWQW76pT7KCmJtDBSIGcbprPqfPqhMTEUetAUut6kZ6g1vRMTBWbJAV0PINE4WIQ&amp;X-OWA-CANARY=LYbbf1CVE022wQUiv_1DH9Awz-viKNsYOuhMn65Y1WkLBxn08U6PQSWZXTkL_RpYaJd_HPeCNq0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42257"/>
            <a:ext cx="1274463" cy="169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4631904" y="877074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716016" y="1628800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天神嶽　西登山口　山頂まで徒歩で約</a:t>
            </a:r>
            <a:r>
              <a:rPr lang="en-US" altLang="ja-JP" sz="1100" dirty="0"/>
              <a:t>1</a:t>
            </a:r>
            <a:r>
              <a:rPr lang="ja-JP" altLang="en-US" sz="1100" dirty="0"/>
              <a:t>時間半</a:t>
            </a:r>
            <a:endParaRPr lang="en-US" altLang="ja-JP" sz="1100" dirty="0"/>
          </a:p>
          <a:p>
            <a:r>
              <a:rPr lang="ja-JP" altLang="en-US" sz="1100" dirty="0"/>
              <a:t>どんどん淵　車で約</a:t>
            </a:r>
            <a:r>
              <a:rPr lang="en-US" altLang="ja-JP" sz="1100" dirty="0"/>
              <a:t>5</a:t>
            </a:r>
            <a:r>
              <a:rPr lang="ja-JP" altLang="en-US" sz="1100" dirty="0"/>
              <a:t>分、徒歩で約</a:t>
            </a:r>
            <a:r>
              <a:rPr lang="en-US" altLang="ja-JP" sz="1100" dirty="0"/>
              <a:t>30</a:t>
            </a:r>
            <a:r>
              <a:rPr lang="ja-JP" altLang="en-US" sz="1100" dirty="0"/>
              <a:t>分</a:t>
            </a:r>
            <a:endParaRPr lang="en-US" altLang="ja-JP" sz="1100" dirty="0"/>
          </a:p>
          <a:p>
            <a:r>
              <a:rPr lang="ja-JP" altLang="en-US" sz="1100" dirty="0"/>
              <a:t>八幡神社グラウンド（野球・ソフト利用可、但し申込み・許可が必要</a:t>
            </a:r>
            <a:endParaRPr lang="en-US" altLang="ja-JP" sz="1100" dirty="0"/>
          </a:p>
          <a:p>
            <a:r>
              <a:rPr lang="ja-JP" altLang="en-US" sz="1100" dirty="0"/>
              <a:t>　　　　　　　　　　　　　問い合わせは安宿地域センターへ）</a:t>
            </a: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110319"/>
              </p:ext>
            </p:extLst>
          </p:nvPr>
        </p:nvGraphicFramePr>
        <p:xfrm>
          <a:off x="5148064" y="4725144"/>
          <a:ext cx="1435100" cy="965944"/>
        </p:xfrm>
        <a:graphic>
          <a:graphicData uri="http://schemas.openxmlformats.org/drawingml/2006/table">
            <a:tbl>
              <a:tblPr/>
              <a:tblGrid>
                <a:gridCol w="1435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7284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　　　　　　　 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274942" y="414044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r>
              <a:rPr lang="ja-JP" altLang="en-US" sz="1100" dirty="0"/>
              <a:t>◎シャワーはプールに併設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749225" y="4740606"/>
            <a:ext cx="18428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グラウンド</a:t>
            </a:r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r>
              <a:rPr lang="en-US" altLang="ja-JP" sz="1100" dirty="0"/>
              <a:t>【</a:t>
            </a:r>
            <a:r>
              <a:rPr lang="ja-JP" altLang="en-US" sz="1100" dirty="0"/>
              <a:t>注意</a:t>
            </a:r>
            <a:r>
              <a:rPr lang="en-US" altLang="ja-JP" sz="1100" dirty="0"/>
              <a:t>】</a:t>
            </a:r>
            <a:r>
              <a:rPr lang="ja-JP" altLang="en-US" sz="1100" dirty="0"/>
              <a:t>車侵入一部可</a:t>
            </a:r>
            <a:endParaRPr lang="en-US" altLang="ja-JP" sz="1100" dirty="0"/>
          </a:p>
          <a:p>
            <a:endParaRPr lang="ja-JP" altLang="en-US" sz="1100" dirty="0"/>
          </a:p>
        </p:txBody>
      </p:sp>
      <p:pic>
        <p:nvPicPr>
          <p:cNvPr id="1038" name="Picture 14" descr="東広島市　豊栄町　天神獄 に対する画像結果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858" y="4645585"/>
            <a:ext cx="1182394" cy="9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東広島市　豊栄町　どんどん淵 に対する画像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18" descr="東広島市　豊栄町　どんどん淵 に対する画像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20" descr="東広島市　豊栄町　どんどん淵 に対する画像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utoShape 22" descr="東広島市　豊栄町　どんどん淵 に対する画像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AutoShape 24" descr="東広島市観光協会 公式ホームページ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AutoShape 26" descr="東広島市観光協会 公式ホームページ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68" y="5679325"/>
            <a:ext cx="1482367" cy="99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8414602" y="4805263"/>
            <a:ext cx="353943" cy="51552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/>
              <a:t>天神嶽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466528" y="5790066"/>
            <a:ext cx="353943" cy="77200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/>
              <a:t>どんどん淵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31458" y="4299013"/>
            <a:ext cx="8707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研修室１・２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544999" y="4302071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談話室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744055" y="4299013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pic>
        <p:nvPicPr>
          <p:cNvPr id="1053" name="Picture 29" descr="https://attachments.office.net/owa/hgh322563%40city.higashihiroshima.lg.jp/service.svc/s/GetAttachmentThumbnail?id=AAMkADE2OWI1NzM2LWJmOTYtNDY0Yy05ZmY5LTFjMjQ4NjNlMDIzNgBGAAAAAACwW65uj%2BcIQo6ajBgZeW8xBwCUw6fw1vBmRJn2j7w09gPgAAAAAAENAACUw6fw1vBmRJn2j7w09gPgAAhvgb6eAAABEgAQAMFV1GAyY%2FBJs2Z6en3IKeQ%3D&amp;thumbnailType=2&amp;token=eyJhbGciOiJSUzI1NiIsImtpZCI6IkQ4OThGN0RDMjk2ODQ1MDk1RUUwREZGQ0MzODBBOTM5NjUwNDNFNjQiLCJ0eXAiOiJKV1QiLCJ4NXQiOiIySmozM0Nsb1JRbGU0Tl84dzRDcE9XVUVQbVEifQ.eyJvcmlnaW4iOiJodHRwczovL291dGxvb2sub2ZmaWNlLmNvbSIsInVjIjoiZGJkMWRhYTYyOGMyNDJiOWEzODE1N2MzODllOTIwOWI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Mjc4MjY3LCJleHAiOjE2NzkyNzg4NjcsImlzcyI6IjAwMDAwMDAyLTAwMDAtMGZmMS1jZTAwLTAwMDAwMDAwMDAwMEA3YTZmMTE2NS0xMGI3LTRlNTEtYjQzZi1iZGI2MGFjYjhjNzAiLCJhdWQiOiIwMDAwMDAwMi0wMDAwLTBmZjEtY2UwMC0wMDAwMDAwMDAwMDAvYXR0YWNobWVudHMub2ZmaWNlLm5ldEA3YTZmMTE2NS0xMGI3LTRlNTEtYjQzZi1iZGI2MGFjYjhjNzAiLCJoYXBwIjoib3dhIn0.OREk71r2OPbFrvPKkZs6weO8jnvh2i8KkwLsRdw4hjRRhKf44TfwxZJBMHol0W-qVfRgqFtZUjmzZcVRFMlyCKcSvIDXTplDdUYDnqY7Ypm9v1qb1hD-xrQqgjATa_CFTT-bf9eDFDvDCw5jHIybgJrTZYVdJGIBT7VKpq24k4P0gPHs553ua5wanHxidLlPSZHZ9ZiKMe5eBbEsAEalwmHCptnLaxTqlRXSKyE6ZtUobLmnuunrrLB6wK4_AHFS1PGSoX4B6P0koC5bnoyo5uJ1ZI6IoDodsb47lSbPr38mlpLAjasN5d7slKZoCFWG8IdNdfD1l46-UOwS4SEVVQ&amp;X-OWA-CANARY=zTj2CL3hvUS4gcqlGm6eSJBHyLHoKNsYUUe-KGsW_MSuDoUb49dUln8s2evEgmxx73siFoVOf0U.&amp;owa=outlook.office.com&amp;scriptVer=20230303006.11&amp;animation=tru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31" y="877074"/>
            <a:ext cx="1430865" cy="19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1734693" y="5679325"/>
            <a:ext cx="185738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★プール利用可：夏期のみ</a:t>
            </a:r>
            <a:endParaRPr lang="en-US" altLang="ja-JP" sz="1100" dirty="0"/>
          </a:p>
          <a:p>
            <a:r>
              <a:rPr lang="ja-JP" altLang="en-US" sz="1100" dirty="0"/>
              <a:t>プールの利用申し込みは</a:t>
            </a:r>
            <a:endParaRPr lang="en-US" altLang="ja-JP" sz="1100" dirty="0"/>
          </a:p>
          <a:p>
            <a:r>
              <a:rPr lang="ja-JP" altLang="en-US" sz="1100" dirty="0"/>
              <a:t>豊栄生涯学習センターへ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53634" y="6312061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</p:spTree>
    <p:extLst>
      <p:ext uri="{BB962C8B-B14F-4D97-AF65-F5344CB8AC3E}">
        <p14:creationId xmlns:p14="http://schemas.microsoft.com/office/powerpoint/2010/main" val="409973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清武地域センター　　</a:t>
            </a:r>
            <a:r>
              <a:rPr kumimoji="1" lang="ja-JP" altLang="en-US" sz="1600" dirty="0"/>
              <a:t>豊栄町</a:t>
            </a:r>
            <a:r>
              <a:rPr lang="ja-JP" altLang="en-US" sz="1600" dirty="0"/>
              <a:t>鍛冶屋</a:t>
            </a:r>
            <a:r>
              <a:rPr lang="en-US" altLang="ja-JP" sz="1600" dirty="0"/>
              <a:t>603</a:t>
            </a:r>
            <a:r>
              <a:rPr lang="ja-JP" altLang="en-US" sz="1600" dirty="0"/>
              <a:t>番地</a:t>
            </a:r>
            <a:r>
              <a:rPr kumimoji="1" lang="ja-JP" altLang="en-US" sz="1600" dirty="0"/>
              <a:t>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 dirty="0"/>
              <a:t>082-432-3393</a:t>
            </a:r>
            <a:endParaRPr kumimoji="1" lang="ja-JP" altLang="en-US" sz="16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726681"/>
              </p:ext>
            </p:extLst>
          </p:nvPr>
        </p:nvGraphicFramePr>
        <p:xfrm>
          <a:off x="307975" y="2852936"/>
          <a:ext cx="4250576" cy="1423030"/>
        </p:xfrm>
        <a:graphic>
          <a:graphicData uri="http://schemas.openxmlformats.org/drawingml/2006/table">
            <a:tbl>
              <a:tblPr/>
              <a:tblGrid>
                <a:gridCol w="13005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23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714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  <a:endParaRPr lang="zh-TW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8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ホール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880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630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和室２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AutoShape 2" descr="豊栄体育館写真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4" descr="豊栄体育館写真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08721"/>
            <a:ext cx="3255913" cy="17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595668" y="83560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616797" y="144280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豊栄市民体育館が隣接、豊栄市民グラウンドまで徒歩</a:t>
            </a:r>
            <a:r>
              <a:rPr lang="en-US" altLang="ja-JP" sz="1100" dirty="0"/>
              <a:t>5</a:t>
            </a:r>
            <a:r>
              <a:rPr lang="ja-JP" altLang="en-US" sz="1100" dirty="0"/>
              <a:t>分</a:t>
            </a:r>
            <a:endParaRPr lang="en-US" altLang="ja-JP" sz="1100" dirty="0"/>
          </a:p>
          <a:p>
            <a:r>
              <a:rPr lang="ja-JP" altLang="en-US" sz="1100" dirty="0"/>
              <a:t>コンビニエンスストアが隣接、付近にホームセンター・飲食店、</a:t>
            </a:r>
            <a:endParaRPr lang="en-US" altLang="ja-JP" sz="1100" dirty="0"/>
          </a:p>
          <a:p>
            <a:r>
              <a:rPr lang="ja-JP" altLang="en-US" sz="1100" dirty="0"/>
              <a:t>畝山神社（広島県天然記念物の巨樹群ほか）、</a:t>
            </a:r>
            <a:endParaRPr lang="en-US" altLang="ja-JP" sz="1100" dirty="0"/>
          </a:p>
          <a:p>
            <a:r>
              <a:rPr lang="ja-JP" altLang="en-US" sz="1100" dirty="0"/>
              <a:t>廣島書店（広島県関連書籍</a:t>
            </a:r>
            <a:r>
              <a:rPr lang="zh-TW" altLang="en-US" sz="1100" dirty="0"/>
              <a:t>書店兼古民家一棟貸切宿</a:t>
            </a:r>
            <a:r>
              <a:rPr lang="ja-JP" altLang="en-US" sz="1100" dirty="0"/>
              <a:t>）が立地</a:t>
            </a:r>
            <a:r>
              <a:rPr lang="en-US" altLang="zh-TW" sz="1100" dirty="0"/>
              <a:t/>
            </a:r>
            <a:br>
              <a:rPr lang="en-US" altLang="zh-TW" sz="1100" dirty="0"/>
            </a:br>
            <a:endParaRPr lang="ja-JP" altLang="en-US" sz="1100" dirty="0"/>
          </a:p>
        </p:txBody>
      </p:sp>
      <p:pic>
        <p:nvPicPr>
          <p:cNvPr id="1029" name="Picture 5" descr="https://attachments.office.net/owa/hgh322563%40city.higashihiroshima.lg.jp/service.svc/s/GetAttachmentThumbnail?id=AAMkADE2OWI1NzM2LWJmOTYtNDY0Yy05ZmY5LTFjMjQ4NjNlMDIzNgBGAAAAAACwW65uj%2BcIQo6ajBgZeW8xBwCUw6fw1vBmRJn2j7w09gPgAAAAAAENAACUw6fw1vBmRJn2j7w09gPgAAhyHhOFAAABEgAQAIK6XIBXJq5HoBaUUyMLV5g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Lk7C0K5gwkCqmUv1T1Z832DdlSwCLNsYKSrhdpQt9mh3Laa5uMdKehDLCdN27yEZpTXdwX-_wKo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365104"/>
            <a:ext cx="1475556" cy="19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attachments.office.net/owa/hgh322563%40city.higashihiroshima.lg.jp/service.svc/s/GetAttachmentThumbnail?id=AAMkADE2OWI1NzM2LWJmOTYtNDY0Yy05ZmY5LTFjMjQ4NjNlMDIzNgBGAAAAAACwW65uj%2BcIQo6ajBgZeW8xBwCUw6fw1vBmRJn2j7w09gPgAAAAAAENAACUw6fw1vBmRJn2j7w09gPgAAhyHhOGAAABEgAQALPlkkIKwFpDsa%2BFbCnexsY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tpY396gfYkeiXXCgSOhJKyD4iy8CLNsYRFb4b0-uOevEZpfhgh_-_j4AdyagCZHLlRme-WuVEO0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425" y="2370573"/>
            <a:ext cx="1245047" cy="165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attachments.office.net/owa/hgh322563%40city.higashihiroshima.lg.jp/service.svc/s/GetAttachmentThumbnail?id=AAMkADE2OWI1NzM2LWJmOTYtNDY0Yy05ZmY5LTFjMjQ4NjNlMDIzNgBGAAAAAACwW65uj%2BcIQo6ajBgZeW8xBwCUw6fw1vBmRJn2j7w09gPgAAAAAAENAACUw6fw1vBmRJn2j7w09gPgAAhyHhOHAAABEgAQAH0jg9i8FuVAp0DFa7NUTf4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c60IV8qiH0yd4iCFd9iD0MBicz8CLNsYU7MA9ZKxq21LKpyDWKD5cjcGUfU-KtrO9MkCtLA2zZU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65103"/>
            <a:ext cx="1475556" cy="19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attachments.office.net/owa/hgh322563%40city.higashihiroshima.lg.jp/service.svc/s/GetAttachmentThumbnail?id=AAMkADE2OWI1NzM2LWJmOTYtNDY0Yy05ZmY5LTFjMjQ4NjNlMDIzNgBGAAAAAACwW65uj%2BcIQo6ajBgZeW8xBwCUw6fw1vBmRJn2j7w09gPgAAAAAAENAACUw6fw1vBmRJn2j7w09gPgAAhyHhOIAAABEgAQADkF1gUNhClLnRdEdBWYtak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vFE37KpG7E2-A-SIO2hD37CRk08CLNsYOPFTYkIEkB71CfuVUACfkP3NMPXrZhP31yaTs-KfY4E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3"/>
            <a:ext cx="1502862" cy="199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attachments.office.net/owa/hgh322563%40city.higashihiroshima.lg.jp/service.svc/s/GetAttachmentThumbnail?id=AAMkADE2OWI1NzM2LWJmOTYtNDY0Yy05ZmY5LTFjMjQ4NjNlMDIzNgBGAAAAAACwW65uj%2BcIQo6ajBgZeW8xBwCUw6fw1vBmRJn2j7w09gPgAAAAAAENAACUw6fw1vBmRJn2j7w09gPgAAhyHhOKAAABEgAQAOkg1xHKVBNNubvCELA3tDg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RMGxj2OVtUSzLWBxWo_-cVAmlnkCLNsY8rctqTfhENzmbYcqtbkcMRKGGK-PYvXEJ5IRlstS_Xo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82" y="4377957"/>
            <a:ext cx="1465897" cy="195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s://attachments.office.net/owa/hgh322563%40city.higashihiroshima.lg.jp/service.svc/s/GetAttachmentThumbnail?id=AAMkADE2OWI1NzM2LWJmOTYtNDY0Yy05ZmY5LTFjMjQ4NjNlMDIzNgBGAAAAAACwW65uj%2BcIQo6ajBgZeW8xBwCUw6fw1vBmRJn2j7w09gPgAAAAAAENAACUw6fw1vBmRJn2j7w09gPgAAhyHhOLAAABEgAQAAQ1iRWEBz9LiOo71MC%2F2EY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E5MTExLCJleHAiOjE2Nzk2MTk3MTEsImlzcyI6IjAwMDAwMDAyLTAwMDAtMGZmMS1jZTAwLTAwMDAwMDAwMDAwMEA3YTZmMTE2NS0xMGI3LTRlNTEtYjQzZi1iZGI2MGFjYjhjNzAiLCJhdWQiOiIwMDAwMDAwMi0wMDAwLTBmZjEtY2UwMC0wMDAwMDAwMDAwMDAvYXR0YWNobWVudHMub2ZmaWNlLm5ldEA3YTZmMTE2NS0xMGI3LTRlNTEtYjQzZi1iZGI2MGFjYjhjNzAiLCJoYXBwIjoib3dhIn0.hBWajLNG8Z5sqaPPthXcbIwbtvnkqrksFbyKVAFWZtW5RIe59HdTW94LcPKCySYge_Ghjk5_0GD5l2o4GKaWP9IJ9UTc78VpCLwHEPUNbmRXdWU4KHfLavSm8hJymLchJHmSFLGVtLbj31byzr9iOFiIsrqiUnQz5YhSXICHm3G47dlyZCNjjmaq9P2RctghYvnqy0KpmwS6uSEPzwigNSthwRufWHzrz_A6ZlwlR1fUfjYIxQYSLGU--bHHcXAUY3ZJohMP4k7_W2dqQiSISSwRftEynVBduOGPjNMyWu8QDPk9-_-bfaJcnVRSyee64dlu9lq7ZuHEwn2f3r_J-g&amp;X-OWA-CANARY=H7u1muEQukGXO5CFbtXlCPCNH3sCLNsYC7BgJ7j74cI6blph2NInnXfYMMivzRFOw1HOJ3hXXQk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4855" y="4618979"/>
            <a:ext cx="1928172" cy="14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0375" y="6410755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研修室１（１Ｆ）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438957" y="6371288"/>
            <a:ext cx="9188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ホール（２Ｆ）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273972" y="6410755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和室１（１Ｆ）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015817" y="6432350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和室２（２Ｆ）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714744" y="6432350"/>
            <a:ext cx="1031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研修室２（２Ｆ）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513415" y="4029593"/>
            <a:ext cx="1217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調理実習室（１Ｆ）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4616797" y="2898797"/>
            <a:ext cx="28966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61874" y="1132689"/>
            <a:ext cx="353943" cy="16376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1100" dirty="0"/>
              <a:t>（豊栄市民体育館が隣接）</a:t>
            </a:r>
          </a:p>
        </p:txBody>
      </p:sp>
    </p:spTree>
    <p:extLst>
      <p:ext uri="{BB962C8B-B14F-4D97-AF65-F5344CB8AC3E}">
        <p14:creationId xmlns:p14="http://schemas.microsoft.com/office/powerpoint/2010/main" val="2096802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51520" y="188640"/>
            <a:ext cx="856895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/>
              <a:t>乃美地域センター　　</a:t>
            </a:r>
            <a:r>
              <a:rPr kumimoji="1" lang="ja-JP" altLang="en-US" sz="1600" dirty="0"/>
              <a:t>豊栄町乃美</a:t>
            </a:r>
            <a:r>
              <a:rPr kumimoji="1" lang="en-US" altLang="ja-JP" sz="1600" dirty="0"/>
              <a:t>3163</a:t>
            </a:r>
            <a:r>
              <a:rPr kumimoji="1" lang="ja-JP" altLang="en-US" sz="1600" dirty="0"/>
              <a:t>番地　　</a:t>
            </a:r>
            <a:r>
              <a:rPr kumimoji="1" lang="en-US" altLang="ja-JP" sz="1600" dirty="0"/>
              <a:t>TEL&amp;FAX</a:t>
            </a:r>
            <a:r>
              <a:rPr kumimoji="1" lang="ja-JP" altLang="en-US" sz="1600" dirty="0"/>
              <a:t>　</a:t>
            </a:r>
            <a:r>
              <a:rPr kumimoji="1" lang="en-US" altLang="ja-JP" sz="1600" dirty="0"/>
              <a:t>082-432-2024</a:t>
            </a:r>
            <a:endParaRPr kumimoji="1" lang="ja-JP" altLang="en-US" sz="1600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310223"/>
              </p:ext>
            </p:extLst>
          </p:nvPr>
        </p:nvGraphicFramePr>
        <p:xfrm>
          <a:off x="416964" y="2852936"/>
          <a:ext cx="4104456" cy="1270283"/>
        </p:xfrm>
        <a:graphic>
          <a:graphicData uri="http://schemas.openxmlformats.org/drawingml/2006/table">
            <a:tbl>
              <a:tblPr/>
              <a:tblGrid>
                <a:gridCol w="12241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54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12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6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72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室名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収容人員（人）</a:t>
                      </a:r>
                      <a:endParaRPr lang="zh-TW" alt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時間ごとの使用料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時間まで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時間を超える部分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調理実習室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670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研修室１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和室１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和室２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410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390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9431"/>
            <a:ext cx="2808312" cy="182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attachments.office.net/owa/hgh322563%40city.higashihiroshima.lg.jp/service.svc/s/GetAttachmentThumbnail?id=AAMkADE2OWI1NzM2LWJmOTYtNDY0Yy05ZmY5LTFjMjQ4NjNlMDIzNgBGAAAAAACwW65uj%2BcIQo6ajBgZeW8xBwCUw6fw1vBmRJn2j7w09gPgAAAAAAENAACUw6fw1vBmRJn2j7w09gPgAAhyHhOZAAABEgAQAG%2FWb%2FZT9hxFrfjl78Z%2B9Uk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MTEwLCJleHAiOjE2Nzk2Mzc3MTAsImlzcyI6IjAwMDAwMDAyLTAwMDAtMGZmMS1jZTAwLTAwMDAwMDAwMDAwMEA3YTZmMTE2NS0xMGI3LTRlNTEtYjQzZi1iZGI2MGFjYjhjNzAiLCJhdWQiOiIwMDAwMDAwMi0wMDAwLTBmZjEtY2UwMC0wMDAwMDAwMDAwMDAvYXR0YWNobWVudHMub2ZmaWNlLm5ldEA3YTZmMTE2NS0xMGI3LTRlNTEtYjQzZi1iZGI2MGFjYjhjNzAiLCJoYXBwIjoib3dhIn0.IazoDnvD0uzv__EY3pWAun8lRyk_3H1z35BHIOSpMTZGPvZ8UW7h0FOiE86lvvLgPokQnxnNnSkuHDPyhVp7fQRKyKjgbvj6ELoMMyGLy4utOFzGgTS507zwuJrUS1obePDkRUXDFgBGgGwfb4yJ9GvSay0O8du9LQ8J2ouoMMpx0XxnfD9I5MVO6aKxrLnl9OW5Pz0r7_Oxj4lW9ZCJa1be0vo0J8GgtGK4Y5qvlf0Q3gumRszb5Fx31tvNG6POcDpTuaYCqCsGZ4-43u4B8WtrLVGm-c3DP4EteWthZqad7_s2haMWX4JV7cTeUpdgD0FdecGQWHa2Es-eplih6g&amp;X-OWA-CANARY=MSkIHykeNU-2U6b_AiAxnBDKqGssLNsYjefGLRyWvWUExu6mBXn4MiydRiouKqMNg5cn6anJmqQ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429771"/>
            <a:ext cx="1512168" cy="20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ttachments.office.net/owa/hgh322563%40city.higashihiroshima.lg.jp/service.svc/s/GetAttachmentThumbnail?id=AAMkADE2OWI1NzM2LWJmOTYtNDY0Yy05ZmY5LTFjMjQ4NjNlMDIzNgBGAAAAAACwW65uj%2BcIQo6ajBgZeW8xBwCUw6fw1vBmRJn2j7w09gPgAAAAAAENAACUw6fw1vBmRJn2j7w09gPgAAhyHhOaAAABEgAQAABv5bXIT3pCs91aD64JkXI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MTEwLCJleHAiOjE2Nzk2Mzc3MTAsImlzcyI6IjAwMDAwMDAyLTAwMDAtMGZmMS1jZTAwLTAwMDAwMDAwMDAwMEA3YTZmMTE2NS0xMGI3LTRlNTEtYjQzZi1iZGI2MGFjYjhjNzAiLCJhdWQiOiIwMDAwMDAwMi0wMDAwLTBmZjEtY2UwMC0wMDAwMDAwMDAwMDAvYXR0YWNobWVudHMub2ZmaWNlLm5ldEA3YTZmMTE2NS0xMGI3LTRlNTEtYjQzZi1iZGI2MGFjYjhjNzAiLCJoYXBwIjoib3dhIn0.IazoDnvD0uzv__EY3pWAun8lRyk_3H1z35BHIOSpMTZGPvZ8UW7h0FOiE86lvvLgPokQnxnNnSkuHDPyhVp7fQRKyKjgbvj6ELoMMyGLy4utOFzGgTS507zwuJrUS1obePDkRUXDFgBGgGwfb4yJ9GvSay0O8du9LQ8J2ouoMMpx0XxnfD9I5MVO6aKxrLnl9OW5Pz0r7_Oxj4lW9ZCJa1be0vo0J8GgtGK4Y5qvlf0Q3gumRszb5Fx31tvNG6POcDpTuaYCqCsGZ4-43u4B8WtrLVGm-c3DP4EteWthZqad7_s2haMWX4JV7cTeUpdgD0FdecGQWHa2Es-eplih6g&amp;X-OWA-CANARY=VTguaVuZo0GbcBntHZ3TTODv9IIsLNsYovoreSV2qLsBr3SzJqxUP44-sjXcsGbR-ebYEBwWoOg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379233"/>
            <a:ext cx="1296144" cy="172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ttachments.office.net/owa/hgh322563%40city.higashihiroshima.lg.jp/service.svc/s/GetAttachmentThumbnail?id=AAMkADE2OWI1NzM2LWJmOTYtNDY0Yy05ZmY5LTFjMjQ4NjNlMDIzNgBGAAAAAACwW65uj%2BcIQo6ajBgZeW8xBwCUw6fw1vBmRJn2j7w09gPgAAAAAAENAACUw6fw1vBmRJn2j7w09gPgAAhyHhObAAABEgAQAE0LVLgQ1RBLgX4MmUG4eg0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NDEwLCJleHAiOjE2Nzk2MzgwMTAsImlzcyI6IjAwMDAwMDAyLTAwMDAtMGZmMS1jZTAwLTAwMDAwMDAwMDAwMEA3YTZmMTE2NS0xMGI3LTRlNTEtYjQzZi1iZGI2MGFjYjhjNzAiLCJhdWQiOiIwMDAwMDAwMi0wMDAwLTBmZjEtY2UwMC0wMDAwMDAwMDAwMDAvYXR0YWNobWVudHMub2ZmaWNlLm5ldEA3YTZmMTE2NS0xMGI3LTRlNTEtYjQzZi1iZGI2MGFjYjhjNzAiLCJoYXBwIjoib3dhIn0.fTfuK2GRLTZzTULvwUgQ5VCa_-8vsmQX7vUJFEnPKYfUnRfYI7Zy11Tu6I8dJ89gSwUUzUtmKbrIWu2dDNtb_l8aWJB8dBk5g_EjEfSMc8VxGh3jhd40-xc3En8EltxLuLkUX9Y7SsRTEWoMYa1ySKIgH8wwCEwP-SDhzBHTdSb8liGN-a4YO77XgyDWI45FY3-CCB8_FV_qWv1uNbKMyxTJVs2Jo5XYSyreXaY8vaIEFkaVS1MvxmbfM_O3L1MouP6Zw-axQrRt5FerBNgCsqIVzBfor5ysy0u0Bg7AtTgtgQIomm5_KpCipUQ9raKNrfZsI0xrlcERa5sFhEQ6Kg&amp;X-OWA-CANARY=7-r7yiifIkScl0XuH40L9rBlb5EsLNsYujAjYd2HEopTYzbaDPyFvFpEITkjARZgpggHBU3pfW4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991" y="2372980"/>
            <a:ext cx="1305544" cy="173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ttachments.office.net/owa/hgh322563%40city.higashihiroshima.lg.jp/service.svc/s/GetAttachmentThumbnail?id=AAMkADE2OWI1NzM2LWJmOTYtNDY0Yy05ZmY5LTFjMjQ4NjNlMDIzNgBGAAAAAACwW65uj%2BcIQo6ajBgZeW8xBwCUw6fw1vBmRJn2j7w09gPgAAAAAAENAACUw6fw1vBmRJn2j7w09gPgAAhyHhOcAAABEgAQAB22XQN6r11Dqi8eNqXj0Qs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NDEwLCJleHAiOjE2Nzk2MzgwMTAsImlzcyI6IjAwMDAwMDAyLTAwMDAtMGZmMS1jZTAwLTAwMDAwMDAwMDAwMEA3YTZmMTE2NS0xMGI3LTRlNTEtYjQzZi1iZGI2MGFjYjhjNzAiLCJhdWQiOiIwMDAwMDAwMi0wMDAwLTBmZjEtY2UwMC0wMDAwMDAwMDAwMDAvYXR0YWNobWVudHMub2ZmaWNlLm5ldEA3YTZmMTE2NS0xMGI3LTRlNTEtYjQzZi1iZGI2MGFjYjhjNzAiLCJoYXBwIjoib3dhIn0.fTfuK2GRLTZzTULvwUgQ5VCa_-8vsmQX7vUJFEnPKYfUnRfYI7Zy11Tu6I8dJ89gSwUUzUtmKbrIWu2dDNtb_l8aWJB8dBk5g_EjEfSMc8VxGh3jhd40-xc3En8EltxLuLkUX9Y7SsRTEWoMYa1ySKIgH8wwCEwP-SDhzBHTdSb8liGN-a4YO77XgyDWI45FY3-CCB8_FV_qWv1uNbKMyxTJVs2Jo5XYSyreXaY8vaIEFkaVS1MvxmbfM_O3L1MouP6Zw-axQrRt5FerBNgCsqIVzBfor5ysy0u0Bg7AtTgtgQIomm5_KpCipUQ9raKNrfZsI0xrlcERa5sFhEQ6Kg&amp;X-OWA-CANARY=jJ7RvWzdxE2cL8MelvVvzLAufdosLNsYFY9OvbdueffjrRtEbMS82AwOoCkPE0IQLvuY3vPK0pw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102" y="2322094"/>
            <a:ext cx="1339086" cy="178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ttachments.office.net/owa/hgh322563%40city.higashihiroshima.lg.jp/service.svc/s/GetAttachmentThumbnail?id=AAMkADE2OWI1NzM2LWJmOTYtNDY0Yy05ZmY5LTFjMjQ4NjNlMDIzNgBGAAAAAACwW65uj%2BcIQo6ajBgZeW8xBwCUw6fw1vBmRJn2j7w09gPgAAAAAAENAACUw6fw1vBmRJn2j7w09gPgAAhyHhOdAAABEgAQADeKtGLXYK9LnxwRjElATDs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NDEwLCJleHAiOjE2Nzk2MzgwMTAsImlzcyI6IjAwMDAwMDAyLTAwMDAtMGZmMS1jZTAwLTAwMDAwMDAwMDAwMEA3YTZmMTE2NS0xMGI3LTRlNTEtYjQzZi1iZGI2MGFjYjhjNzAiLCJhdWQiOiIwMDAwMDAwMi0wMDAwLTBmZjEtY2UwMC0wMDAwMDAwMDAwMDAvYXR0YWNobWVudHMub2ZmaWNlLm5ldEA3YTZmMTE2NS0xMGI3LTRlNTEtYjQzZi1iZGI2MGFjYjhjNzAiLCJoYXBwIjoib3dhIn0.fTfuK2GRLTZzTULvwUgQ5VCa_-8vsmQX7vUJFEnPKYfUnRfYI7Zy11Tu6I8dJ89gSwUUzUtmKbrIWu2dDNtb_l8aWJB8dBk5g_EjEfSMc8VxGh3jhd40-xc3En8EltxLuLkUX9Y7SsRTEWoMYa1ySKIgH8wwCEwP-SDhzBHTdSb8liGN-a4YO77XgyDWI45FY3-CCB8_FV_qWv1uNbKMyxTJVs2Jo5XYSyreXaY8vaIEFkaVS1MvxmbfM_O3L1MouP6Zw-axQrRt5FerBNgCsqIVzBfor5ysy0u0Bg7AtTgtgQIomm5_KpCipUQ9raKNrfZsI0xrlcERa5sFhEQ6Kg&amp;X-OWA-CANARY=CklcF_xJ1USMai4dRfyW_kDvducsLNsYvtY3IS9Gks1dWkwSNWcnHr3Z9PL7zIW7mHTscY8YCgA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18" y="4726465"/>
            <a:ext cx="1386079" cy="184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attachments.office.net/owa/hgh322563%40city.higashihiroshima.lg.jp/service.svc/s/GetAttachmentThumbnail?id=AAMkADE2OWI1NzM2LWJmOTYtNDY0Yy05ZmY5LTFjMjQ4NjNlMDIzNgBGAAAAAACwW65uj%2BcIQo6ajBgZeW8xBwCUw6fw1vBmRJn2j7w09gPgAAAAAAENAACUw6fw1vBmRJn2j7w09gPgAAhyHhOfAAABEgAQAGgwTcJGUnJNkdP7g2uBquA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M3NDEwLCJleHAiOjE2Nzk2MzgwMTAsImlzcyI6IjAwMDAwMDAyLTAwMDAtMGZmMS1jZTAwLTAwMDAwMDAwMDAwMEA3YTZmMTE2NS0xMGI3LTRlNTEtYjQzZi1iZGI2MGFjYjhjNzAiLCJhdWQiOiIwMDAwMDAwMi0wMDAwLTBmZjEtY2UwMC0wMDAwMDAwMDAwMDAvYXR0YWNobWVudHMub2ZmaWNlLm5ldEA3YTZmMTE2NS0xMGI3LTRlNTEtYjQzZi1iZGI2MGFjYjhjNzAiLCJoYXBwIjoib3dhIn0.fTfuK2GRLTZzTULvwUgQ5VCa_-8vsmQX7vUJFEnPKYfUnRfYI7Zy11Tu6I8dJ89gSwUUzUtmKbrIWu2dDNtb_l8aWJB8dBk5g_EjEfSMc8VxGh3jhd40-xc3En8EltxLuLkUX9Y7SsRTEWoMYa1ySKIgH8wwCEwP-SDhzBHTdSb8liGN-a4YO77XgyDWI45FY3-CCB8_FV_qWv1uNbKMyxTJVs2Jo5XYSyreXaY8vaIEFkaVS1MvxmbfM_O3L1MouP6Zw-axQrRt5FerBNgCsqIVzBfor5ysy0u0Bg7AtTgtgQIomm5_KpCipUQ9raKNrfZsI0xrlcERa5sFhEQ6Kg&amp;X-OWA-CANARY=oGMhqs5hNEO6pPoKVLBdC1AMFwUtLNsY7O2GAw0BfGMjRUYYThi2UeM7-eJ8fVOkAgHoJ3PYeDs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1" y="4735591"/>
            <a:ext cx="1436150" cy="191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2006266" y="4735591"/>
            <a:ext cx="184285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100" dirty="0"/>
              <a:t>グランド</a:t>
            </a:r>
            <a:endParaRPr lang="en-US" altLang="ja-JP" sz="1100" dirty="0"/>
          </a:p>
          <a:p>
            <a:r>
              <a:rPr lang="en-US" altLang="ja-JP" sz="1100" dirty="0"/>
              <a:t>×</a:t>
            </a:r>
            <a:r>
              <a:rPr lang="ja-JP" altLang="en-US" sz="1100" dirty="0"/>
              <a:t>野球は不可</a:t>
            </a:r>
            <a:endParaRPr lang="en-US" altLang="ja-JP" sz="1100" dirty="0"/>
          </a:p>
          <a:p>
            <a:endParaRPr lang="en-US" altLang="ja-JP" sz="1100" dirty="0"/>
          </a:p>
          <a:p>
            <a:r>
              <a:rPr lang="ja-JP" altLang="en-US" sz="1100" dirty="0"/>
              <a:t>地元のグランドゴルフ優先</a:t>
            </a:r>
            <a:endParaRPr lang="en-US" altLang="ja-JP" sz="1100" dirty="0"/>
          </a:p>
          <a:p>
            <a:r>
              <a:rPr lang="ja-JP" altLang="en-US" sz="1100" dirty="0"/>
              <a:t>月・木曜日</a:t>
            </a:r>
            <a:endParaRPr lang="en-US" altLang="ja-JP" sz="1100" dirty="0"/>
          </a:p>
          <a:p>
            <a:r>
              <a:rPr lang="ja-JP" altLang="en-US" sz="1100" dirty="0"/>
              <a:t>夏期：</a:t>
            </a:r>
            <a:r>
              <a:rPr lang="en-US" altLang="ja-JP" sz="1100" dirty="0"/>
              <a:t>9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11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r>
              <a:rPr lang="ja-JP" altLang="en-US" sz="1100" dirty="0"/>
              <a:t>冬期：</a:t>
            </a:r>
            <a:r>
              <a:rPr lang="en-US" altLang="ja-JP" sz="1100" dirty="0"/>
              <a:t>13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  <a:r>
              <a:rPr lang="ja-JP" altLang="en-US" sz="1100" dirty="0"/>
              <a:t>～</a:t>
            </a:r>
            <a:r>
              <a:rPr lang="en-US" altLang="ja-JP" sz="1100" dirty="0"/>
              <a:t>15</a:t>
            </a:r>
            <a:r>
              <a:rPr lang="ja-JP" altLang="en-US" sz="1100" dirty="0"/>
              <a:t>：</a:t>
            </a:r>
            <a:r>
              <a:rPr lang="en-US" altLang="ja-JP" sz="1100" dirty="0"/>
              <a:t>00</a:t>
            </a:r>
          </a:p>
          <a:p>
            <a:endParaRPr lang="en-US" altLang="ja-JP" sz="1100" dirty="0"/>
          </a:p>
          <a:p>
            <a:r>
              <a:rPr lang="ja-JP" altLang="en-US" sz="1100" dirty="0"/>
              <a:t>◎外用便所・外用水道あり</a:t>
            </a:r>
            <a:endParaRPr lang="en-US" altLang="ja-JP" sz="1100" dirty="0"/>
          </a:p>
          <a:p>
            <a:r>
              <a:rPr lang="en-US" altLang="ja-JP" sz="1100" dirty="0"/>
              <a:t>【</a:t>
            </a:r>
            <a:r>
              <a:rPr lang="ja-JP" altLang="en-US" sz="1100" dirty="0"/>
              <a:t>注意</a:t>
            </a:r>
            <a:r>
              <a:rPr lang="en-US" altLang="ja-JP" sz="1100" dirty="0"/>
              <a:t>】</a:t>
            </a:r>
            <a:r>
              <a:rPr lang="ja-JP" altLang="en-US" sz="1100" dirty="0"/>
              <a:t>車侵入一部可</a:t>
            </a:r>
            <a:endParaRPr lang="en-US" altLang="ja-JP" sz="1100" dirty="0"/>
          </a:p>
          <a:p>
            <a:endParaRPr lang="ja-JP" altLang="en-US" sz="1100" dirty="0"/>
          </a:p>
        </p:txBody>
      </p:sp>
      <p:sp>
        <p:nvSpPr>
          <p:cNvPr id="12" name="正方形/長方形 11"/>
          <p:cNvSpPr/>
          <p:nvPr/>
        </p:nvSpPr>
        <p:spPr>
          <a:xfrm>
            <a:off x="277123" y="413542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100" dirty="0"/>
              <a:t>＊市外者利用及び冷房・暖房その他設備利用による加算あり</a:t>
            </a:r>
            <a:endParaRPr lang="en-US" altLang="ja-JP" sz="1100" dirty="0"/>
          </a:p>
          <a:p>
            <a:r>
              <a:rPr lang="ja-JP" altLang="en-US" sz="1100" dirty="0"/>
              <a:t>◎温水シャワー室あり（男女別）</a:t>
            </a: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805419"/>
              </p:ext>
            </p:extLst>
          </p:nvPr>
        </p:nvGraphicFramePr>
        <p:xfrm>
          <a:off x="5436096" y="4521170"/>
          <a:ext cx="1581646" cy="1128167"/>
        </p:xfrm>
        <a:graphic>
          <a:graphicData uri="http://schemas.openxmlformats.org/drawingml/2006/table">
            <a:tbl>
              <a:tblPr/>
              <a:tblGrid>
                <a:gridCol w="15816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1867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大ホール（体育館）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バスケット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（こども用）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バレー　　　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バドミントン　　　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面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卓球　　　　　　　 </a:t>
                      </a:r>
                      <a:r>
                        <a:rPr lang="en-US" altLang="ja-JP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4765079" y="919431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利用可能時間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r>
              <a:rPr lang="en-US" altLang="ja-JP" sz="1100" dirty="0"/>
              <a:t>8</a:t>
            </a:r>
            <a:r>
              <a:rPr lang="ja-JP" altLang="en-US" sz="1100" dirty="0"/>
              <a:t>時</a:t>
            </a:r>
            <a:r>
              <a:rPr lang="en-US" altLang="ja-JP" sz="1100" dirty="0"/>
              <a:t>30</a:t>
            </a:r>
            <a:r>
              <a:rPr lang="ja-JP" altLang="en-US" sz="1100" dirty="0"/>
              <a:t>分～</a:t>
            </a:r>
            <a:r>
              <a:rPr lang="en-US" altLang="ja-JP" sz="1100" dirty="0"/>
              <a:t>22</a:t>
            </a:r>
            <a:r>
              <a:rPr lang="ja-JP" altLang="en-US" sz="1100" dirty="0"/>
              <a:t>時まで</a:t>
            </a:r>
          </a:p>
          <a:p>
            <a:r>
              <a:rPr lang="en-US" altLang="ja-JP" sz="1100" dirty="0"/>
              <a:t>※</a:t>
            </a:r>
            <a:r>
              <a:rPr lang="ja-JP" altLang="en-US" sz="1100" dirty="0"/>
              <a:t>ただし、月曜日・水曜日・金曜日の </a:t>
            </a:r>
            <a:r>
              <a:rPr lang="en-US" altLang="ja-JP" sz="1100" dirty="0"/>
              <a:t>9</a:t>
            </a:r>
            <a:r>
              <a:rPr lang="ja-JP" altLang="en-US" sz="1100" dirty="0"/>
              <a:t>時～</a:t>
            </a:r>
            <a:r>
              <a:rPr lang="en-US" altLang="ja-JP" sz="1100" dirty="0"/>
              <a:t>12</a:t>
            </a:r>
            <a:r>
              <a:rPr lang="ja-JP" altLang="en-US" sz="1100" dirty="0"/>
              <a:t>時以外の時間については、電話に出ることができない場合があります。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4814328" y="155034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100" b="1" dirty="0"/>
              <a:t>【</a:t>
            </a:r>
            <a:r>
              <a:rPr lang="ja-JP" altLang="en-US" sz="1100" b="1" dirty="0"/>
              <a:t>お楽しみ情報</a:t>
            </a:r>
            <a:r>
              <a:rPr lang="en-US" altLang="ja-JP" sz="1100" b="1" dirty="0"/>
              <a:t>】</a:t>
            </a:r>
            <a:r>
              <a:rPr lang="ja-JP" altLang="en-US" sz="1100" b="1" dirty="0"/>
              <a:t>　</a:t>
            </a:r>
            <a:endParaRPr lang="ja-JP" altLang="en-US" sz="1100" dirty="0"/>
          </a:p>
          <a:p>
            <a:r>
              <a:rPr lang="ja-JP" altLang="en-US" sz="1100" dirty="0"/>
              <a:t>トムミルクファーム　各種牧場体験（動物ふれあい、乳搾りなど）</a:t>
            </a:r>
            <a:endParaRPr lang="en-US" altLang="ja-JP" sz="1100" dirty="0"/>
          </a:p>
          <a:p>
            <a:r>
              <a:rPr lang="ja-JP" altLang="en-US" sz="1100" dirty="0"/>
              <a:t>板鍋山　山頂まで車で約</a:t>
            </a:r>
            <a:r>
              <a:rPr lang="en-US" altLang="ja-JP" sz="1100" dirty="0"/>
              <a:t>15</a:t>
            </a:r>
            <a:r>
              <a:rPr lang="ja-JP" altLang="en-US" sz="1100" dirty="0"/>
              <a:t>分（</a:t>
            </a:r>
            <a:r>
              <a:rPr lang="en-US" altLang="ja-JP" sz="1100" dirty="0"/>
              <a:t>3Km</a:t>
            </a:r>
            <a:r>
              <a:rPr lang="ja-JP" altLang="en-US" sz="1100" dirty="0"/>
              <a:t>）</a:t>
            </a:r>
            <a:endParaRPr lang="en-US" altLang="ja-JP" sz="1100" dirty="0"/>
          </a:p>
          <a:p>
            <a:r>
              <a:rPr lang="ja-JP" altLang="en-US" sz="1100" dirty="0"/>
              <a:t>とよさかブルーベリーガーデン（ブルーベリー摘み取り体験ほか）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3178" y="4168208"/>
            <a:ext cx="704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研修室１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00192" y="4168161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調理実習室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62269" y="4116021"/>
            <a:ext cx="7296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和室１・２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08304" y="6441804"/>
            <a:ext cx="1604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オオサンショウウオの宿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02113" y="5747907"/>
            <a:ext cx="1614983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100" dirty="0"/>
              <a:t>オオサンショウウオの</a:t>
            </a:r>
            <a:endParaRPr kumimoji="1" lang="en-US" altLang="ja-JP" sz="1100" dirty="0"/>
          </a:p>
          <a:p>
            <a:r>
              <a:rPr kumimoji="1" lang="ja-JP" altLang="en-US" sz="1100" dirty="0"/>
              <a:t>見学は要予約　→</a:t>
            </a:r>
          </a:p>
        </p:txBody>
      </p:sp>
      <p:pic>
        <p:nvPicPr>
          <p:cNvPr id="2066" name="Picture 18" descr="https://attachments.office.net/owa/hgh322563%40city.higashihiroshima.lg.jp/service.svc/s/GetAttachmentThumbnail?id=AAMkADE2OWI1NzM2LWJmOTYtNDY0Yy05ZmY5LTFjMjQ4NjNlMDIzNgBGAAAAAACwW65uj%2BcIQo6ajBgZeW8xBwCUw6fw1vBmRJn2j7w09gPgAAAAAAENAACUw6fw1vBmRJn2j7w09gPgAAhyHhOmAAABEgAQAAfmbeLlh2JHmfQ%2FOJFjrUk%3D&amp;thumbnailType=2&amp;token=eyJhbGciOiJSUzI1NiIsImtpZCI6IkQ4OThGN0RDMjk2ODQ1MDk1RUUwREZGQ0MzODBBOTM5NjUwNDNFNjQiLCJ0eXAiOiJKV1QiLCJ4NXQiOiIySmozM0Nsb1JRbGU0Tl84dzRDcE9XVUVQbVEifQ.eyJvcmlnaW4iOiJodHRwczovL291dGxvb2sub2ZmaWNlLmNvbSIsInVjIjoiZTExNThhM2RiYTM0NDhiZTljNzBhMjcyODkwZGUwNWQiLCJzaWduaW5fc3RhdGUiOiJbXCJpbmtub3dubnR3a1wiXSIsInZlciI6IkV4Y2hhbmdlLkNhbGxiYWNrLlYxIiwiYXBwY3R4c2VuZGVyIjoiT3dhRG93bmxvYWRAN2E2ZjExNjUtMTBiNy00ZTUxLWI0M2YtYmRiNjBhY2I4YzcwIiwiaXNzcmluZyI6IldXIiwiYXBwY3R4Ijoie1wibXNleGNocHJvdFwiOlwib3dhXCIsXCJwdWlkXCI6XCIxMTUzOTc3MDI1MTc2NDg1NzI0XCIsXCJzY29wZVwiOlwiT3dhRG93bmxvYWRcIixcIm9pZFwiOlwiODlmOTc0ODgtZmM5OS00YzJkLWIzMGUtZjc1MDgwNTRlYjRkXCIsXCJwcmltYXJ5c2lkXCI6XCJTLTEtNS0yMS0yODg4NzU5NTc3LTE4MDk1NzU3NjUtMjE4MjQ3Mjg0Mi00NjUyNTk2XCJ9IiwibmJmIjoxNjc5NjQwNzUxLCJleHAiOjE2Nzk2NDEzNTEsImlzcyI6IjAwMDAwMDAyLTAwMDAtMGZmMS1jZTAwLTAwMDAwMDAwMDAwMEA3YTZmMTE2NS0xMGI3LTRlNTEtYjQzZi1iZGI2MGFjYjhjNzAiLCJhdWQiOiIwMDAwMDAwMi0wMDAwLTBmZjEtY2UwMC0wMDAwMDAwMDAwMDAvYXR0YWNobWVudHMub2ZmaWNlLm5ldEA3YTZmMTE2NS0xMGI3LTRlNTEtYjQzZi1iZGI2MGFjYjhjNzAiLCJoYXBwIjoib3dhIn0.VNfRWUjrLz1zNO59NNpynjiresa4-eDT_xAsOTFXqg4XR842DtsyZj0__3-Kn2_EJv0y9TRtN09i063bVyew78c91xhsn73EV1l0cP0ezXKAFZ6E00Df_XgfgSMEI1aFW2nEkosOAUNVB0TqR-qEXZfHktn004XAyn6ACXNAmIZBbixLiPj5pmZRlEgeMpUmXTwf9Gn7ODO3iBxgNvTP_uIMLK_CNrOpdDJUb9RiXte-S5YC2PRhDJlmf5zpYZfxskokGXFT-2-Kw1Copt8mTt7YpXztkCfHGVuLADAyrbtR6FbW0Tn6AcD88h-Xg0ZeGgam9jwDn95QLXxcs7Ieaw&amp;X-OWA-CANARY=AMvtvLZ19kSNLExkExfQywCpR3Y0LNsY_--8h_5tamW5NAG9a4kHzo8xYh3aQ1khSGclEZtUots.&amp;owa=outlook.office.com&amp;scriptVer=20230310007.20&amp;animation=tru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69465" y="1179419"/>
            <a:ext cx="1789354" cy="13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5333960" y="6316896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/>
              <a:t>大ホール（体育館）</a:t>
            </a:r>
          </a:p>
        </p:txBody>
      </p:sp>
    </p:spTree>
    <p:extLst>
      <p:ext uri="{BB962C8B-B14F-4D97-AF65-F5344CB8AC3E}">
        <p14:creationId xmlns:p14="http://schemas.microsoft.com/office/powerpoint/2010/main" val="697841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6269</TotalTime>
  <Words>1337</Words>
  <Application>Microsoft Office PowerPoint</Application>
  <PresentationFormat>画面に合わせる (4:3)</PresentationFormat>
  <Paragraphs>420</Paragraphs>
  <Slides>10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1" baseType="lpstr">
      <vt:lpstr>Office ​​テーマ</vt:lpstr>
      <vt:lpstr>豊栄町　地域センター　利用案内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國廣　政和</dc:creator>
  <cp:lastModifiedBy>TOYTI2</cp:lastModifiedBy>
  <cp:revision>101</cp:revision>
  <cp:lastPrinted>2023-04-04T00:50:51Z</cp:lastPrinted>
  <dcterms:created xsi:type="dcterms:W3CDTF">2023-02-20T06:54:58Z</dcterms:created>
  <dcterms:modified xsi:type="dcterms:W3CDTF">2023-05-01T04:24:56Z</dcterms:modified>
</cp:coreProperties>
</file>