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8" r:id="rId2"/>
    <p:sldId id="259" r:id="rId3"/>
  </p:sldIdLst>
  <p:sldSz cx="6858000" cy="9144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296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49A625-0489-4BA5-AE92-3AC5FE40334A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189C6F-86D1-4307-A93D-60744901D9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1351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F685F-1B95-45E7-A6C5-799CA7401132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A5BD-EF02-4279-BF43-2A02B54F96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3315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F685F-1B95-45E7-A6C5-799CA7401132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A5BD-EF02-4279-BF43-2A02B54F96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8119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F685F-1B95-45E7-A6C5-799CA7401132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A5BD-EF02-4279-BF43-2A02B54F96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8876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F685F-1B95-45E7-A6C5-799CA7401132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A5BD-EF02-4279-BF43-2A02B54F96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531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F685F-1B95-45E7-A6C5-799CA7401132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A5BD-EF02-4279-BF43-2A02B54F96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580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F685F-1B95-45E7-A6C5-799CA7401132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A5BD-EF02-4279-BF43-2A02B54F96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1888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F685F-1B95-45E7-A6C5-799CA7401132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A5BD-EF02-4279-BF43-2A02B54F96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5912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F685F-1B95-45E7-A6C5-799CA7401132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A5BD-EF02-4279-BF43-2A02B54F96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0282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F685F-1B95-45E7-A6C5-799CA7401132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A5BD-EF02-4279-BF43-2A02B54F96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6956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F685F-1B95-45E7-A6C5-799CA7401132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A5BD-EF02-4279-BF43-2A02B54F96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853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F685F-1B95-45E7-A6C5-799CA7401132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A5BD-EF02-4279-BF43-2A02B54F96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5490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7F685F-1B95-45E7-A6C5-799CA7401132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9A5BD-EF02-4279-BF43-2A02B54F96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2876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387627" y="281459"/>
            <a:ext cx="1980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参加者名簿</a:t>
            </a:r>
            <a:endParaRPr kumimoji="1" lang="ja-JP" altLang="en-US" sz="2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2004" y="1626205"/>
            <a:ext cx="6553126" cy="1077218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ja-JP" altLang="en-US" sz="1600" dirty="0" smtClean="0">
                <a:solidFill>
                  <a:srgbClr val="00B0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以下</a:t>
            </a:r>
            <a:r>
              <a:rPr lang="ja-JP" altLang="en-US" sz="1600" dirty="0">
                <a:solidFill>
                  <a:srgbClr val="00B0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に当てはまる方がいれば、「備考</a:t>
            </a:r>
            <a:r>
              <a:rPr lang="ja-JP" altLang="en-US" sz="1600" dirty="0" smtClean="0">
                <a:solidFill>
                  <a:srgbClr val="00B0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」へ①</a:t>
            </a:r>
            <a:r>
              <a:rPr lang="ja-JP" altLang="en-US" sz="1600" dirty="0">
                <a:solidFill>
                  <a:srgbClr val="00B0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～</a:t>
            </a:r>
            <a:r>
              <a:rPr lang="ja-JP" altLang="en-US" sz="1600" dirty="0" smtClean="0">
                <a:solidFill>
                  <a:srgbClr val="00B0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③でご記入</a:t>
            </a:r>
            <a:r>
              <a:rPr lang="ja-JP" altLang="en-US" sz="1600" dirty="0">
                <a:solidFill>
                  <a:srgbClr val="00B0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ください</a:t>
            </a:r>
            <a:endParaRPr lang="en-US" altLang="ja-JP" sz="1600" dirty="0">
              <a:solidFill>
                <a:srgbClr val="00B05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lvl="0">
              <a:defRPr/>
            </a:pPr>
            <a:r>
              <a:rPr lang="ja-JP" altLang="en-US" sz="1600" dirty="0">
                <a:solidFill>
                  <a:srgbClr val="00B0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・</a:t>
            </a:r>
            <a:r>
              <a:rPr lang="en-US" altLang="ja-JP" sz="1600" dirty="0">
                <a:solidFill>
                  <a:srgbClr val="00B0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</a:t>
            </a:r>
            <a:r>
              <a:rPr lang="ja-JP" altLang="ja-JP" sz="1600" dirty="0">
                <a:solidFill>
                  <a:srgbClr val="00B0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か月以上休まれている方→①</a:t>
            </a:r>
          </a:p>
          <a:p>
            <a:pPr lvl="0">
              <a:defRPr/>
            </a:pPr>
            <a:r>
              <a:rPr lang="ja-JP" altLang="en-US" sz="1600" dirty="0">
                <a:solidFill>
                  <a:srgbClr val="00B0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・</a:t>
            </a:r>
            <a:r>
              <a:rPr lang="ja-JP" altLang="ja-JP" sz="1600" dirty="0">
                <a:solidFill>
                  <a:srgbClr val="00B0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退会された方→②</a:t>
            </a:r>
          </a:p>
          <a:p>
            <a:pPr lvl="0">
              <a:defRPr/>
            </a:pPr>
            <a:r>
              <a:rPr lang="ja-JP" altLang="en-US" sz="1600" dirty="0">
                <a:solidFill>
                  <a:srgbClr val="00B0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・</a:t>
            </a:r>
            <a:r>
              <a:rPr lang="ja-JP" altLang="ja-JP" sz="1600" dirty="0">
                <a:solidFill>
                  <a:srgbClr val="00B0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地域包括支援センターに相談</a:t>
            </a:r>
            <a:r>
              <a:rPr lang="ja-JP" altLang="ja-JP" sz="1600" dirty="0" smtClean="0">
                <a:solidFill>
                  <a:srgbClr val="00B0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したい</a:t>
            </a:r>
            <a:r>
              <a:rPr lang="ja-JP" altLang="en-US" sz="1600" dirty="0" smtClean="0">
                <a:solidFill>
                  <a:srgbClr val="00B0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方</a:t>
            </a:r>
            <a:r>
              <a:rPr lang="ja-JP" altLang="ja-JP" sz="1600" dirty="0" smtClean="0">
                <a:solidFill>
                  <a:srgbClr val="00B0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→</a:t>
            </a:r>
            <a:r>
              <a:rPr lang="ja-JP" altLang="ja-JP" sz="1600" dirty="0">
                <a:solidFill>
                  <a:srgbClr val="00B0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③</a:t>
            </a:r>
          </a:p>
        </p:txBody>
      </p:sp>
      <p:sp>
        <p:nvSpPr>
          <p:cNvPr id="7" name="角丸四角形 6"/>
          <p:cNvSpPr/>
          <p:nvPr/>
        </p:nvSpPr>
        <p:spPr>
          <a:xfrm>
            <a:off x="485798" y="853555"/>
            <a:ext cx="6100010" cy="52270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通いの場の団体名</a:t>
            </a:r>
            <a:r>
              <a:rPr lang="ja-JP" altLang="en-US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endParaRPr lang="ja-JP" altLang="en-US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777836" y="266660"/>
            <a:ext cx="82105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用紙</a:t>
            </a:r>
            <a:r>
              <a:rPr lang="en-US" altLang="ja-JP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endParaRPr kumimoji="1" lang="ja-JP" altLang="en-US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8455815"/>
              </p:ext>
            </p:extLst>
          </p:nvPr>
        </p:nvGraphicFramePr>
        <p:xfrm>
          <a:off x="202004" y="2953367"/>
          <a:ext cx="3033566" cy="5979617"/>
        </p:xfrm>
        <a:graphic>
          <a:graphicData uri="http://schemas.openxmlformats.org/drawingml/2006/table">
            <a:tbl>
              <a:tblPr/>
              <a:tblGrid>
                <a:gridCol w="479533">
                  <a:extLst>
                    <a:ext uri="{9D8B030D-6E8A-4147-A177-3AD203B41FA5}">
                      <a16:colId xmlns:a16="http://schemas.microsoft.com/office/drawing/2014/main" val="873910941"/>
                    </a:ext>
                  </a:extLst>
                </a:gridCol>
                <a:gridCol w="1428173">
                  <a:extLst>
                    <a:ext uri="{9D8B030D-6E8A-4147-A177-3AD203B41FA5}">
                      <a16:colId xmlns:a16="http://schemas.microsoft.com/office/drawing/2014/main" val="2584744753"/>
                    </a:ext>
                  </a:extLst>
                </a:gridCol>
                <a:gridCol w="562930">
                  <a:extLst>
                    <a:ext uri="{9D8B030D-6E8A-4147-A177-3AD203B41FA5}">
                      <a16:colId xmlns:a16="http://schemas.microsoft.com/office/drawing/2014/main" val="3409049064"/>
                    </a:ext>
                  </a:extLst>
                </a:gridCol>
                <a:gridCol w="562930">
                  <a:extLst>
                    <a:ext uri="{9D8B030D-6E8A-4147-A177-3AD203B41FA5}">
                      <a16:colId xmlns:a16="http://schemas.microsoft.com/office/drawing/2014/main" val="2552718979"/>
                    </a:ext>
                  </a:extLst>
                </a:gridCol>
              </a:tblGrid>
              <a:tr h="55719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氏　名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性別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備考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312464"/>
                  </a:ext>
                </a:extLst>
              </a:tr>
              <a:tr h="36149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0312214"/>
                  </a:ext>
                </a:extLst>
              </a:tr>
              <a:tr h="36149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5966786"/>
                  </a:ext>
                </a:extLst>
              </a:tr>
              <a:tr h="36149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1934361"/>
                  </a:ext>
                </a:extLst>
              </a:tr>
              <a:tr h="36149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6898031"/>
                  </a:ext>
                </a:extLst>
              </a:tr>
              <a:tr h="36149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0225363"/>
                  </a:ext>
                </a:extLst>
              </a:tr>
              <a:tr h="36149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3592042"/>
                  </a:ext>
                </a:extLst>
              </a:tr>
              <a:tr h="36149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624087"/>
                  </a:ext>
                </a:extLst>
              </a:tr>
              <a:tr h="36149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5463734"/>
                  </a:ext>
                </a:extLst>
              </a:tr>
              <a:tr h="36149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636624"/>
                  </a:ext>
                </a:extLst>
              </a:tr>
              <a:tr h="36149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1809540"/>
                  </a:ext>
                </a:extLst>
              </a:tr>
              <a:tr h="36149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0648035"/>
                  </a:ext>
                </a:extLst>
              </a:tr>
              <a:tr h="36149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107721"/>
                  </a:ext>
                </a:extLst>
              </a:tr>
              <a:tr h="36149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9672082"/>
                  </a:ext>
                </a:extLst>
              </a:tr>
              <a:tr h="36149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382532"/>
                  </a:ext>
                </a:extLst>
              </a:tr>
              <a:tr h="36149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8475840"/>
                  </a:ext>
                </a:extLst>
              </a:tr>
            </a:tbl>
          </a:graphicData>
        </a:graphic>
      </p:graphicFrame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5965822"/>
              </p:ext>
            </p:extLst>
          </p:nvPr>
        </p:nvGraphicFramePr>
        <p:xfrm>
          <a:off x="3377642" y="2953364"/>
          <a:ext cx="3221254" cy="5962034"/>
        </p:xfrm>
        <a:graphic>
          <a:graphicData uri="http://schemas.openxmlformats.org/drawingml/2006/table">
            <a:tbl>
              <a:tblPr/>
              <a:tblGrid>
                <a:gridCol w="509202">
                  <a:extLst>
                    <a:ext uri="{9D8B030D-6E8A-4147-A177-3AD203B41FA5}">
                      <a16:colId xmlns:a16="http://schemas.microsoft.com/office/drawing/2014/main" val="1898990081"/>
                    </a:ext>
                  </a:extLst>
                </a:gridCol>
                <a:gridCol w="1516536">
                  <a:extLst>
                    <a:ext uri="{9D8B030D-6E8A-4147-A177-3AD203B41FA5}">
                      <a16:colId xmlns:a16="http://schemas.microsoft.com/office/drawing/2014/main" val="4274368890"/>
                    </a:ext>
                  </a:extLst>
                </a:gridCol>
                <a:gridCol w="597758">
                  <a:extLst>
                    <a:ext uri="{9D8B030D-6E8A-4147-A177-3AD203B41FA5}">
                      <a16:colId xmlns:a16="http://schemas.microsoft.com/office/drawing/2014/main" val="2590560829"/>
                    </a:ext>
                  </a:extLst>
                </a:gridCol>
                <a:gridCol w="597758">
                  <a:extLst>
                    <a:ext uri="{9D8B030D-6E8A-4147-A177-3AD203B41FA5}">
                      <a16:colId xmlns:a16="http://schemas.microsoft.com/office/drawing/2014/main" val="3929303122"/>
                    </a:ext>
                  </a:extLst>
                </a:gridCol>
              </a:tblGrid>
              <a:tr h="58114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氏　名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性別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備考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7211914"/>
                  </a:ext>
                </a:extLst>
              </a:tr>
              <a:tr h="35872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6925882"/>
                  </a:ext>
                </a:extLst>
              </a:tr>
              <a:tr h="35872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7255897"/>
                  </a:ext>
                </a:extLst>
              </a:tr>
              <a:tr h="35872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6565150"/>
                  </a:ext>
                </a:extLst>
              </a:tr>
              <a:tr h="35872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801119"/>
                  </a:ext>
                </a:extLst>
              </a:tr>
              <a:tr h="35872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1853755"/>
                  </a:ext>
                </a:extLst>
              </a:tr>
              <a:tr h="35872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8991567"/>
                  </a:ext>
                </a:extLst>
              </a:tr>
              <a:tr h="35872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637777"/>
                  </a:ext>
                </a:extLst>
              </a:tr>
              <a:tr h="35872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4586179"/>
                  </a:ext>
                </a:extLst>
              </a:tr>
              <a:tr h="35872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082562"/>
                  </a:ext>
                </a:extLst>
              </a:tr>
              <a:tr h="35872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5163669"/>
                  </a:ext>
                </a:extLst>
              </a:tr>
              <a:tr h="35872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4064020"/>
                  </a:ext>
                </a:extLst>
              </a:tr>
              <a:tr h="35872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0541213"/>
                  </a:ext>
                </a:extLst>
              </a:tr>
              <a:tr h="35872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9862913"/>
                  </a:ext>
                </a:extLst>
              </a:tr>
              <a:tr h="35872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3568421"/>
                  </a:ext>
                </a:extLst>
              </a:tr>
              <a:tr h="35872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43036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1073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169537" y="283622"/>
            <a:ext cx="26981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新規参加者名簿</a:t>
            </a:r>
            <a:endParaRPr lang="en-US" altLang="ja-JP" sz="2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14480" y="8563736"/>
            <a:ext cx="5008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本</a:t>
            </a:r>
            <a:r>
              <a:rPr lang="ja-JP" altLang="ja-JP" sz="1600" b="1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調査</a:t>
            </a:r>
            <a:r>
              <a:rPr lang="ja-JP" altLang="ja-JP" sz="1600" b="1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にご協力いただき、ありがとうございました</a:t>
            </a:r>
            <a:r>
              <a:rPr lang="ja-JP" altLang="ja-JP" sz="1600" b="1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。</a:t>
            </a:r>
            <a:endParaRPr lang="ja-JP" altLang="ja-JP" sz="1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2978583"/>
              </p:ext>
            </p:extLst>
          </p:nvPr>
        </p:nvGraphicFramePr>
        <p:xfrm>
          <a:off x="902931" y="984333"/>
          <a:ext cx="7207250" cy="7231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8" name="文書" r:id="rId3" imgW="6786143" imgH="6835404" progId="Word.Document.12">
                  <p:embed/>
                </p:oleObj>
              </mc:Choice>
              <mc:Fallback>
                <p:oleObj name="文書" r:id="rId3" imgW="6786143" imgH="6835404" progId="Word.Document.12">
                  <p:embed/>
                  <p:pic>
                    <p:nvPicPr>
                      <p:cNvPr id="2" name="オブジェクト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02931" y="984333"/>
                        <a:ext cx="7207250" cy="7231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5777836" y="266660"/>
            <a:ext cx="82105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用紙</a:t>
            </a:r>
            <a:r>
              <a:rPr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</a:t>
            </a:r>
            <a:endParaRPr kumimoji="1" lang="ja-JP" altLang="en-US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楕円 2"/>
          <p:cNvSpPr/>
          <p:nvPr/>
        </p:nvSpPr>
        <p:spPr>
          <a:xfrm>
            <a:off x="4540846" y="1553378"/>
            <a:ext cx="326866" cy="33463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42061" y="7138177"/>
            <a:ext cx="6356834" cy="1077218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ja-JP" altLang="en-US" sz="1600" dirty="0" smtClean="0">
                <a:solidFill>
                  <a:srgbClr val="00B0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以下</a:t>
            </a:r>
            <a:r>
              <a:rPr lang="ja-JP" altLang="en-US" sz="1600" dirty="0">
                <a:solidFill>
                  <a:srgbClr val="00B0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に当てはまる方がいれば、「備考</a:t>
            </a:r>
            <a:r>
              <a:rPr lang="ja-JP" altLang="en-US" sz="1600" dirty="0" smtClean="0">
                <a:solidFill>
                  <a:srgbClr val="00B0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」へ①</a:t>
            </a:r>
            <a:r>
              <a:rPr lang="ja-JP" altLang="en-US" sz="1600" dirty="0">
                <a:solidFill>
                  <a:srgbClr val="00B0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～</a:t>
            </a:r>
            <a:r>
              <a:rPr lang="ja-JP" altLang="en-US" sz="1600" dirty="0" smtClean="0">
                <a:solidFill>
                  <a:srgbClr val="00B0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③でご記入</a:t>
            </a:r>
            <a:r>
              <a:rPr lang="ja-JP" altLang="en-US" sz="1600" dirty="0">
                <a:solidFill>
                  <a:srgbClr val="00B0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ください</a:t>
            </a:r>
            <a:endParaRPr lang="en-US" altLang="ja-JP" sz="1600" dirty="0">
              <a:solidFill>
                <a:srgbClr val="00B05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lvl="0">
              <a:defRPr/>
            </a:pPr>
            <a:r>
              <a:rPr lang="ja-JP" altLang="en-US" sz="1600" dirty="0">
                <a:solidFill>
                  <a:srgbClr val="00B0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・</a:t>
            </a:r>
            <a:r>
              <a:rPr lang="en-US" altLang="ja-JP" sz="1600" dirty="0">
                <a:solidFill>
                  <a:srgbClr val="00B0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</a:t>
            </a:r>
            <a:r>
              <a:rPr lang="ja-JP" altLang="ja-JP" sz="1600" dirty="0">
                <a:solidFill>
                  <a:srgbClr val="00B0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か月以上休まれている方→①</a:t>
            </a:r>
          </a:p>
          <a:p>
            <a:pPr lvl="0">
              <a:defRPr/>
            </a:pPr>
            <a:r>
              <a:rPr lang="ja-JP" altLang="en-US" sz="1600" dirty="0">
                <a:solidFill>
                  <a:srgbClr val="00B0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・</a:t>
            </a:r>
            <a:r>
              <a:rPr lang="ja-JP" altLang="ja-JP" sz="1600" dirty="0">
                <a:solidFill>
                  <a:srgbClr val="00B0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退会された方→②</a:t>
            </a:r>
          </a:p>
          <a:p>
            <a:pPr lvl="0">
              <a:defRPr/>
            </a:pPr>
            <a:r>
              <a:rPr lang="ja-JP" altLang="en-US" sz="1600" dirty="0">
                <a:solidFill>
                  <a:srgbClr val="00B0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・</a:t>
            </a:r>
            <a:r>
              <a:rPr lang="ja-JP" altLang="ja-JP" sz="1600" dirty="0">
                <a:solidFill>
                  <a:srgbClr val="00B0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地域包括支援センターに相談</a:t>
            </a:r>
            <a:r>
              <a:rPr lang="ja-JP" altLang="ja-JP" sz="1600" dirty="0" smtClean="0">
                <a:solidFill>
                  <a:srgbClr val="00B0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したい</a:t>
            </a:r>
            <a:r>
              <a:rPr lang="ja-JP" altLang="en-US" sz="1600" dirty="0" smtClean="0">
                <a:solidFill>
                  <a:srgbClr val="00B0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方</a:t>
            </a:r>
            <a:r>
              <a:rPr lang="ja-JP" altLang="ja-JP" sz="1600" dirty="0" smtClean="0">
                <a:solidFill>
                  <a:srgbClr val="00B0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→</a:t>
            </a:r>
            <a:r>
              <a:rPr lang="ja-JP" altLang="ja-JP" sz="1600" dirty="0">
                <a:solidFill>
                  <a:srgbClr val="00B0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③</a:t>
            </a:r>
          </a:p>
        </p:txBody>
      </p:sp>
    </p:spTree>
    <p:extLst>
      <p:ext uri="{BB962C8B-B14F-4D97-AF65-F5344CB8AC3E}">
        <p14:creationId xmlns:p14="http://schemas.microsoft.com/office/powerpoint/2010/main" val="2551254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239</TotalTime>
  <Words>189</Words>
  <Application>Microsoft Office PowerPoint</Application>
  <PresentationFormat>画面に合わせる (4:3)</PresentationFormat>
  <Paragraphs>82</Paragraphs>
  <Slides>2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BIZ UDPゴシック</vt:lpstr>
      <vt:lpstr>UD デジタル 教科書体 NP-B</vt:lpstr>
      <vt:lpstr>游ゴシック</vt:lpstr>
      <vt:lpstr>游ゴシック Light</vt:lpstr>
      <vt:lpstr>Arial</vt:lpstr>
      <vt:lpstr>Calibri</vt:lpstr>
      <vt:lpstr>Calibri Light</vt:lpstr>
      <vt:lpstr>Office テーマ</vt:lpstr>
      <vt:lpstr>Microsoft Word 文書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三宅　貴志</dc:creator>
  <cp:lastModifiedBy>米村　友花</cp:lastModifiedBy>
  <cp:revision>49</cp:revision>
  <cp:lastPrinted>2026-01-07T01:10:56Z</cp:lastPrinted>
  <dcterms:created xsi:type="dcterms:W3CDTF">2025-12-24T02:14:50Z</dcterms:created>
  <dcterms:modified xsi:type="dcterms:W3CDTF">2026-02-24T07:29:46Z</dcterms:modified>
</cp:coreProperties>
</file>