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12192000" cy="16256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CCCCFF"/>
    <a:srgbClr val="FFCCFF"/>
    <a:srgbClr val="CC99FF"/>
    <a:srgbClr val="CCFF99"/>
    <a:srgbClr val="FF6600"/>
    <a:srgbClr val="99CCFF"/>
    <a:srgbClr val="FF3399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223" autoAdjust="0"/>
  </p:normalViewPr>
  <p:slideViewPr>
    <p:cSldViewPr snapToGrid="0">
      <p:cViewPr varScale="1">
        <p:scale>
          <a:sx n="36" d="100"/>
          <a:sy n="36" d="100"/>
        </p:scale>
        <p:origin x="2112" y="60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857EAFB9-B1A1-457B-A68A-0C5E8A3F161B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52538"/>
            <a:ext cx="253523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BEBED097-CA74-4EBC-A1DD-467969CE27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282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ED097-CA74-4EBC-A1DD-467969CE27A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660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767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63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88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03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00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520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131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0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183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88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74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B8A24-E76C-4455-932F-5D8EAEE8227E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46FAF-B2C2-4AB9-8351-EF6278E94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37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5"/>
          <p:cNvSpPr txBox="1">
            <a:spLocks noChangeArrowheads="1"/>
          </p:cNvSpPr>
          <p:nvPr/>
        </p:nvSpPr>
        <p:spPr bwMode="auto">
          <a:xfrm>
            <a:off x="-1586927" y="-141256"/>
            <a:ext cx="15884305" cy="18488078"/>
          </a:xfrm>
          <a:prstGeom prst="rect">
            <a:avLst/>
          </a:prstGeom>
          <a:gradFill>
            <a:gsLst>
              <a:gs pos="0">
                <a:srgbClr val="FFCCFF"/>
              </a:gs>
              <a:gs pos="100000">
                <a:srgbClr val="FFFF99"/>
              </a:gs>
              <a:gs pos="100000">
                <a:srgbClr val="FFFF99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indent="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角丸四角形 16"/>
          <p:cNvSpPr>
            <a:spLocks noChangeArrowheads="1"/>
          </p:cNvSpPr>
          <p:nvPr/>
        </p:nvSpPr>
        <p:spPr bwMode="auto">
          <a:xfrm>
            <a:off x="542925" y="12997004"/>
            <a:ext cx="11106150" cy="319149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indent="254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indent="457200">
              <a:lnSpc>
                <a:spcPts val="5000"/>
              </a:lnSpc>
            </a:pPr>
            <a:r>
              <a:rPr kumimoji="0" lang="ja-JP" alt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　　</a:t>
            </a:r>
            <a:r>
              <a:rPr kumimoji="0" lang="en-US" altLang="ja-JP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【</a:t>
            </a:r>
            <a:r>
              <a:rPr kumimoji="0" lang="ja-JP" altLang="ja-JP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問い合わせ・予約</a:t>
            </a:r>
            <a:r>
              <a:rPr kumimoji="0" lang="en-US" altLang="ja-JP" sz="3200" dirty="0">
                <a:solidFill>
                  <a:srgbClr val="00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】</a:t>
            </a:r>
            <a:endParaRPr kumimoji="0" lang="ja-JP" altLang="ja-JP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ＭＳ Ｐゴシック" panose="020B0600070205080204" pitchFamily="50" charset="-128"/>
            </a:endParaRPr>
          </a:p>
          <a:p>
            <a:pPr marL="0" marR="0" lvl="0" indent="254000" algn="l" defTabSz="914400" rtl="0" eaLnBrk="0" fontAlgn="base" latinLnBrk="0" hangingPunct="0">
              <a:lnSpc>
                <a:spcPts val="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　　　</a:t>
            </a:r>
            <a:r>
              <a:rPr kumimoji="0" lang="ja-JP" altLang="ja-JP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東広島市黒瀬町丸山</a:t>
            </a: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1286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番地</a:t>
            </a: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1</a:t>
            </a:r>
            <a:endParaRPr kumimoji="0" lang="en-US" altLang="ja-JP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ＭＳ Ｐゴシック" panose="020B0600070205080204" pitchFamily="50" charset="-128"/>
            </a:endParaRPr>
          </a:p>
          <a:p>
            <a:pPr marL="0" marR="0" lvl="0" indent="254000" algn="l" defTabSz="914400" rtl="0" eaLnBrk="0" fontAlgn="base" latinLnBrk="0" hangingPunct="0">
              <a:lnSpc>
                <a:spcPts val="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　　</a:t>
            </a:r>
            <a:r>
              <a:rPr kumimoji="0" lang="ja-JP" altLang="en-US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すくすくサポート黒瀬</a:t>
            </a:r>
            <a:r>
              <a:rPr kumimoji="0" lang="ja-JP" alt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</a:t>
            </a:r>
            <a:endParaRPr kumimoji="0" lang="ja-JP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ＭＳ Ｐゴシック" panose="020B0600070205080204" pitchFamily="50" charset="-128"/>
            </a:endParaRPr>
          </a:p>
          <a:p>
            <a:pPr marL="0" marR="0" lvl="0" indent="254000" algn="l" defTabSz="914400" rtl="0" eaLnBrk="0" fontAlgn="base" latinLnBrk="0" hangingPunct="0">
              <a:lnSpc>
                <a:spcPts val="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080-8984-9601</a:t>
            </a:r>
            <a:r>
              <a:rPr kumimoji="0" lang="ja-JP" alt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080-8984-9602</a:t>
            </a:r>
            <a:endParaRPr kumimoji="0" lang="en-US" altLang="ja-JP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ＭＳ Ｐゴシック" panose="020B0600070205080204" pitchFamily="50" charset="-128"/>
            </a:endParaRPr>
          </a:p>
          <a:p>
            <a:pPr marL="0" marR="0" lvl="0" indent="254000" algn="l" defTabSz="914400" rtl="0" eaLnBrk="0" fontAlgn="base" latinLnBrk="0" hangingPunct="0">
              <a:lnSpc>
                <a:spcPts val="4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pic>
        <p:nvPicPr>
          <p:cNvPr id="2053" name="図 36" descr="ハー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900"/>
          <a:stretch>
            <a:fillRect/>
          </a:stretch>
        </p:blipFill>
        <p:spPr bwMode="auto">
          <a:xfrm rot="18525126">
            <a:off x="-55352" y="14799"/>
            <a:ext cx="1261116" cy="1794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図 35" descr="ハー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38595">
            <a:off x="10757146" y="1238159"/>
            <a:ext cx="824446" cy="2306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2"/>
          <p:cNvSpPr txBox="1">
            <a:spLocks noChangeArrowheads="1"/>
          </p:cNvSpPr>
          <p:nvPr/>
        </p:nvSpPr>
        <p:spPr bwMode="auto">
          <a:xfrm>
            <a:off x="-1586927" y="1143116"/>
            <a:ext cx="12522074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indent="1530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530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0" b="1" dirty="0" smtClean="0">
                <a:solidFill>
                  <a:srgbClr val="FF33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ＭＳ Ｐゴシック" panose="020B0600070205080204" pitchFamily="50" charset="-128"/>
              </a:rPr>
              <a:t>ベビーマッサージ</a:t>
            </a:r>
            <a:endParaRPr kumimoji="0" lang="ja-JP" altLang="ja-JP" sz="12000" b="0" i="0" u="none" strike="noStrike" cap="none" normalizeH="0" baseline="0" dirty="0" smtClean="0">
              <a:ln>
                <a:noFill/>
              </a:ln>
              <a:solidFill>
                <a:srgbClr val="FF3399"/>
              </a:solidFill>
              <a:effectLst/>
              <a:cs typeface="ＭＳ Ｐゴシック" panose="020B0600070205080204" pitchFamily="50" charset="-128"/>
            </a:endParaRP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9846" y="13460517"/>
            <a:ext cx="3008837" cy="2727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テキスト ボックス 60"/>
          <p:cNvSpPr txBox="1"/>
          <p:nvPr/>
        </p:nvSpPr>
        <p:spPr>
          <a:xfrm>
            <a:off x="8155634" y="13346439"/>
            <a:ext cx="3008837" cy="27517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endParaRPr lang="ja-JP" altLang="en-US"/>
          </a:p>
        </p:txBody>
      </p:sp>
      <p:sp>
        <p:nvSpPr>
          <p:cNvPr id="7" name="テキスト ボックス 58"/>
          <p:cNvSpPr txBox="1">
            <a:spLocks noChangeArrowheads="1"/>
          </p:cNvSpPr>
          <p:nvPr/>
        </p:nvSpPr>
        <p:spPr bwMode="auto">
          <a:xfrm>
            <a:off x="8825754" y="13427514"/>
            <a:ext cx="1836831" cy="276224"/>
          </a:xfrm>
          <a:prstGeom prst="rect">
            <a:avLst/>
          </a:prstGeom>
          <a:solidFill>
            <a:srgbClr val="E7E6E6"/>
          </a:solidFill>
          <a:ln w="1270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すくすくサポート黒瀬</a:t>
            </a:r>
            <a:endParaRPr kumimoji="0" lang="ja-JP" alt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45"/>
          <p:cNvSpPr>
            <a:spLocks noChangeArrowheads="1"/>
          </p:cNvSpPr>
          <p:nvPr/>
        </p:nvSpPr>
        <p:spPr bwMode="auto">
          <a:xfrm>
            <a:off x="-12858750" y="32099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4" name="Rectangle 50"/>
          <p:cNvSpPr>
            <a:spLocks noChangeArrowheads="1"/>
          </p:cNvSpPr>
          <p:nvPr/>
        </p:nvSpPr>
        <p:spPr bwMode="auto">
          <a:xfrm>
            <a:off x="-1285875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ja-JP" altLang="ja-JP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ja-JP" altLang="ja-JP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52"/>
          <p:cNvSpPr>
            <a:spLocks noChangeArrowheads="1"/>
          </p:cNvSpPr>
          <p:nvPr/>
        </p:nvSpPr>
        <p:spPr bwMode="auto">
          <a:xfrm>
            <a:off x="-1285875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48" name="Rectangle 68"/>
          <p:cNvSpPr>
            <a:spLocks noChangeArrowheads="1"/>
          </p:cNvSpPr>
          <p:nvPr/>
        </p:nvSpPr>
        <p:spPr bwMode="auto">
          <a:xfrm>
            <a:off x="-12858750" y="366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049" name="テキスト ボックス 2048"/>
          <p:cNvSpPr txBox="1"/>
          <p:nvPr/>
        </p:nvSpPr>
        <p:spPr>
          <a:xfrm>
            <a:off x="542925" y="2454072"/>
            <a:ext cx="11277600" cy="9751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日時</a:t>
            </a:r>
            <a:r>
              <a:rPr kumimoji="0" lang="ja-JP" altLang="ja-JP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 　</a:t>
            </a:r>
            <a:r>
              <a:rPr kumimoji="0" lang="en-US" altLang="ja-JP" sz="8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3</a:t>
            </a:r>
            <a:r>
              <a:rPr kumimoji="0" lang="en-US" altLang="ja-JP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月 </a:t>
            </a:r>
            <a:r>
              <a:rPr kumimoji="0" lang="en-US" altLang="ja-JP" sz="8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12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日 </a:t>
            </a:r>
            <a:r>
              <a:rPr kumimoji="0" lang="en-US" altLang="ja-JP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( </a:t>
            </a:r>
            <a:r>
              <a:rPr kumimoji="0" lang="ja-JP" altLang="en-US" sz="8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木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)</a:t>
            </a: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10</a:t>
            </a:r>
            <a:r>
              <a:rPr kumimoji="0" lang="ja-JP" altLang="en-US" sz="40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：</a:t>
            </a:r>
            <a:r>
              <a:rPr kumimoji="0" lang="en-US" altLang="ja-JP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0</a:t>
            </a:r>
            <a:r>
              <a:rPr kumimoji="0" lang="en-US" altLang="ja-JP" sz="40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0</a:t>
            </a:r>
            <a:r>
              <a:rPr kumimoji="0" lang="ja-JP" altLang="en-US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～</a:t>
            </a:r>
            <a:r>
              <a:rPr kumimoji="0" lang="en-US" altLang="ja-JP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11</a:t>
            </a:r>
            <a:r>
              <a:rPr kumimoji="0" lang="ja-JP" altLang="en-US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：</a:t>
            </a:r>
            <a:r>
              <a:rPr kumimoji="0" lang="en-US" altLang="ja-JP" sz="40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30</a:t>
            </a:r>
          </a:p>
          <a:p>
            <a:pPr lvl="0" indent="228600" eaLnBrk="0" fontAlgn="base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36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　　　　　　　　　　　　　　　　　　</a:t>
            </a:r>
            <a:endParaRPr kumimoji="0" lang="en-US" altLang="ja-JP" sz="3600" dirty="0" smtClean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lvl="0" indent="228600" eaLnBrk="0" fontAlgn="base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会場</a:t>
            </a: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</a:t>
            </a:r>
            <a:r>
              <a:rPr kumimoji="0" lang="ja-JP" altLang="en-US" sz="4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すくすくサポート黒瀬 </a:t>
            </a:r>
            <a:r>
              <a:rPr kumimoji="0"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（黒瀬保健福祉センター内）</a:t>
            </a:r>
            <a:endParaRPr kumimoji="0" lang="ja-JP" altLang="en-US" sz="2400" dirty="0">
              <a:cs typeface="ＭＳ Ｐゴシック" panose="020B0600070205080204" pitchFamily="50" charset="-128"/>
            </a:endParaRPr>
          </a:p>
          <a:p>
            <a:pPr lvl="0" indent="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対象</a:t>
            </a: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 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生後</a:t>
            </a:r>
            <a:r>
              <a:rPr kumimoji="0" lang="en-US" altLang="ja-JP" sz="4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2</a:t>
            </a:r>
            <a:r>
              <a:rPr kumimoji="0" lang="ja-JP" altLang="en-US" sz="4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～</a:t>
            </a:r>
            <a:r>
              <a:rPr kumimoji="0" lang="en-US" altLang="ja-JP" sz="4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7</a:t>
            </a:r>
            <a:r>
              <a:rPr kumimoji="0" lang="ja-JP" altLang="en-US" sz="4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か月頃 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の赤ちゃんと保護者</a:t>
            </a:r>
            <a:endParaRPr kumimoji="0" lang="ja-JP" altLang="en-US" sz="1600" dirty="0">
              <a:cs typeface="ＭＳ Ｐゴシック" panose="020B0600070205080204" pitchFamily="50" charset="-128"/>
            </a:endParaRPr>
          </a:p>
          <a:p>
            <a:pPr lvl="0" indent="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kumimoji="0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（きょうだいと一緒</a:t>
            </a:r>
            <a:r>
              <a:rPr kumimoji="0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に</a:t>
            </a:r>
            <a:r>
              <a:rPr kumimoji="0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参加できます</a:t>
            </a:r>
            <a:r>
              <a:rPr kumimoji="0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。）</a:t>
            </a:r>
            <a:endParaRPr kumimoji="0" lang="ja-JP" altLang="en-US" sz="1600" dirty="0">
              <a:cs typeface="ＭＳ Ｐゴシック" panose="020B0600070205080204" pitchFamily="50" charset="-128"/>
            </a:endParaRPr>
          </a:p>
          <a:p>
            <a:pPr lvl="0" indent="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定員</a:t>
            </a: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</a:t>
            </a:r>
            <a:r>
              <a:rPr kumimoji="0" lang="en-US" altLang="ja-JP" sz="5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12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組程度</a:t>
            </a: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32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※</a:t>
            </a:r>
            <a:r>
              <a:rPr kumimoji="0" lang="ja-JP" altLang="en-US" sz="3200" u="sng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要予約　</a:t>
            </a:r>
            <a:r>
              <a:rPr kumimoji="0" lang="en-US" altLang="ja-JP" sz="3200" u="sng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2/26</a:t>
            </a:r>
            <a:r>
              <a:rPr kumimoji="0" lang="ja-JP" altLang="en-US" sz="3200" u="sng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3200" u="sng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3200" u="sng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木</a:t>
            </a:r>
            <a:r>
              <a:rPr kumimoji="0" lang="en-US" altLang="ja-JP" sz="3200" u="sng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)10</a:t>
            </a:r>
            <a:r>
              <a:rPr kumimoji="0" lang="ja-JP" altLang="en-US" sz="3200" u="sng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：</a:t>
            </a:r>
            <a:r>
              <a:rPr kumimoji="0" lang="en-US" altLang="ja-JP" sz="3200" u="sng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00</a:t>
            </a:r>
            <a:r>
              <a:rPr kumimoji="0" lang="ja-JP" altLang="en-US" sz="3200" u="sng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～</a:t>
            </a:r>
            <a:endParaRPr kumimoji="0" lang="en-US" altLang="ja-JP" sz="1600" u="sng" dirty="0">
              <a:cs typeface="ＭＳ Ｐゴシック" panose="020B0600070205080204" pitchFamily="50" charset="-128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講師</a:t>
            </a: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2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国際</a:t>
            </a: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ボンディング協会 </a:t>
            </a:r>
            <a:endParaRPr kumimoji="0" lang="en-US" altLang="ja-JP" sz="2800" dirty="0" smtClean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          BBCS</a:t>
            </a:r>
            <a:r>
              <a:rPr kumimoji="0" lang="en-US" altLang="ja-JP" sz="2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ベビーボンディングケアスペシャリスト</a:t>
            </a:r>
            <a:r>
              <a:rPr kumimoji="0" lang="en-US" altLang="ja-JP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)</a:t>
            </a:r>
            <a:endParaRPr kumimoji="0" lang="en-US" altLang="ja-JP" sz="2400" dirty="0">
              <a:cs typeface="ＭＳ Ｐゴシック" panose="020B0600070205080204" pitchFamily="50" charset="-128"/>
            </a:endParaRPr>
          </a:p>
          <a:p>
            <a:pPr lvl="0" indent="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　　　　　</a:t>
            </a:r>
            <a:r>
              <a:rPr kumimoji="0" lang="ja-JP" altLang="en-US" sz="4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佐々田</a:t>
            </a:r>
            <a:r>
              <a:rPr kumimoji="0" lang="ja-JP" altLang="en-US" sz="4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朋子 </a:t>
            </a: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さん</a:t>
            </a:r>
            <a:endParaRPr kumimoji="0" lang="ja-JP" altLang="en-US" sz="1600" dirty="0">
              <a:cs typeface="ＭＳ Ｐゴシック" panose="020B0600070205080204" pitchFamily="50" charset="-128"/>
            </a:endParaRPr>
          </a:p>
          <a:p>
            <a:pPr lvl="0" indent="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持ち物</a:t>
            </a: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参加費</a:t>
            </a:r>
            <a:r>
              <a:rPr kumimoji="0" lang="en-US" altLang="ja-JP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500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円</a:t>
            </a:r>
            <a:r>
              <a:rPr kumimoji="0" lang="en-US" altLang="ja-JP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オイル代として</a:t>
            </a:r>
            <a:r>
              <a:rPr kumimoji="0" lang="en-US" altLang="ja-JP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)</a:t>
            </a:r>
          </a:p>
          <a:p>
            <a:pPr lvl="0" indent="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 母子</a:t>
            </a: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健康手帳</a:t>
            </a:r>
            <a:r>
              <a:rPr kumimoji="0" lang="ja-JP" altLang="en-US" sz="32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・バスタオル</a:t>
            </a:r>
            <a:r>
              <a:rPr kumimoji="0" lang="ja-JP" altLang="en-US" sz="32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・水分補給できるもの</a:t>
            </a:r>
            <a:endParaRPr kumimoji="0" lang="ja-JP" altLang="en-US" sz="3200" dirty="0">
              <a:latin typeface="Arial" panose="020B0604020202020204" pitchFamily="34" charset="0"/>
            </a:endParaRPr>
          </a:p>
          <a:p>
            <a:endParaRPr kumimoji="1" lang="ja-JP" altLang="en-US" dirty="0"/>
          </a:p>
        </p:txBody>
      </p:sp>
      <p:sp>
        <p:nvSpPr>
          <p:cNvPr id="51" name="テキスト ボックス 2"/>
          <p:cNvSpPr txBox="1">
            <a:spLocks noChangeArrowheads="1"/>
          </p:cNvSpPr>
          <p:nvPr/>
        </p:nvSpPr>
        <p:spPr bwMode="auto">
          <a:xfrm>
            <a:off x="223173" y="226120"/>
            <a:ext cx="9421091" cy="1350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indent="1530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530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0" b="1" dirty="0">
                <a:solidFill>
                  <a:srgbClr val="FF66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ＭＳ Ｐゴシック" panose="020B0600070205080204" pitchFamily="50" charset="-128"/>
              </a:rPr>
              <a:t>親子</a:t>
            </a:r>
            <a:r>
              <a:rPr kumimoji="0" lang="ja-JP" altLang="en-US" sz="6000" b="1" dirty="0" smtClean="0">
                <a:solidFill>
                  <a:srgbClr val="FF66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ＭＳ Ｐゴシック" panose="020B0600070205080204" pitchFamily="50" charset="-128"/>
              </a:rPr>
              <a:t>でふれあい♪</a:t>
            </a:r>
            <a:endParaRPr kumimoji="0" lang="ja-JP" altLang="ja-JP" sz="6000" b="0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cs typeface="ＭＳ Ｐゴシック" panose="020B0600070205080204" pitchFamily="50" charset="-128"/>
            </a:endParaRPr>
          </a:p>
        </p:txBody>
      </p:sp>
      <p:pic>
        <p:nvPicPr>
          <p:cNvPr id="1026" name="Picture 2" descr="illust942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0785">
            <a:off x="9383206" y="6810198"/>
            <a:ext cx="2558758" cy="3991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7615591" y="4082392"/>
            <a:ext cx="32944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（</a:t>
            </a:r>
            <a:r>
              <a:rPr kumimoji="0" lang="ja-JP" altLang="en-US" sz="2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受付</a:t>
            </a:r>
            <a:r>
              <a:rPr kumimoji="0" lang="en-US" altLang="ja-JP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9</a:t>
            </a:r>
            <a:r>
              <a:rPr kumimoji="0" lang="ja-JP" altLang="en-US" sz="2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：</a:t>
            </a:r>
            <a:r>
              <a:rPr kumimoji="0" lang="en-US" altLang="ja-JP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4</a:t>
            </a:r>
            <a:r>
              <a:rPr kumimoji="0" lang="en-US" altLang="ja-JP" sz="28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5</a:t>
            </a:r>
            <a:r>
              <a:rPr kumimoji="0"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～）</a:t>
            </a:r>
            <a:endParaRPr kumimoji="0" lang="en-US" altLang="ja-JP" sz="28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2050" name="図 204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166" y="15673356"/>
            <a:ext cx="6114288" cy="326136"/>
          </a:xfrm>
          <a:prstGeom prst="rect">
            <a:avLst/>
          </a:prstGeom>
        </p:spPr>
      </p:pic>
      <p:sp>
        <p:nvSpPr>
          <p:cNvPr id="21" name="テキスト ボックス 20"/>
          <p:cNvSpPr txBox="1"/>
          <p:nvPr/>
        </p:nvSpPr>
        <p:spPr>
          <a:xfrm>
            <a:off x="1116981" y="12082986"/>
            <a:ext cx="111162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感染症の流行や災害等により内容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を変更・中止する場合があります。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最新の状況については、市のホームページ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や東広島市民ポータルサイトでお知らせ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します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2" name="図 21" descr="C:\Users\038873\Desktop\すくすくサポート黒瀬看板.jpg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66" t="3744" r="8797" b="5424"/>
          <a:stretch/>
        </p:blipFill>
        <p:spPr bwMode="auto">
          <a:xfrm>
            <a:off x="753789" y="13240762"/>
            <a:ext cx="1542753" cy="1454953"/>
          </a:xfrm>
          <a:prstGeom prst="ellipse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9566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462</TotalTime>
  <Words>36</Words>
  <Application>Microsoft Office PowerPoint</Application>
  <PresentationFormat>ユーザー設定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HGP創英角ﾎﾟｯﾌﾟ体</vt:lpstr>
      <vt:lpstr>HG丸ｺﾞｼｯｸM-PRO</vt:lpstr>
      <vt:lpstr>HG創英角ﾎﾟｯﾌﾟ体</vt:lpstr>
      <vt:lpstr>ＭＳ Ｐゴシック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藤木　めぐみ</dc:creator>
  <cp:lastModifiedBy>鈴木　美保子</cp:lastModifiedBy>
  <cp:revision>44</cp:revision>
  <cp:lastPrinted>2022-05-30T04:31:51Z</cp:lastPrinted>
  <dcterms:created xsi:type="dcterms:W3CDTF">2019-04-26T03:59:33Z</dcterms:created>
  <dcterms:modified xsi:type="dcterms:W3CDTF">2026-01-13T07:07:42Z</dcterms:modified>
</cp:coreProperties>
</file>