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12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CCCCFF"/>
    <a:srgbClr val="FFCCFF"/>
    <a:srgbClr val="CC99FF"/>
    <a:srgbClr val="CCFF99"/>
    <a:srgbClr val="FF6600"/>
    <a:srgbClr val="99CCFF"/>
    <a:srgbClr val="FF33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57" autoAdjust="0"/>
    <p:restoredTop sz="95223" autoAdjust="0"/>
  </p:normalViewPr>
  <p:slideViewPr>
    <p:cSldViewPr snapToGrid="0">
      <p:cViewPr varScale="1">
        <p:scale>
          <a:sx n="53" d="100"/>
          <a:sy n="53" d="100"/>
        </p:scale>
        <p:origin x="-2496" y="-1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E864D-79AA-4A54-8289-37D961B5C0F7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E0094-3366-4D53-9ED8-7C8CBFBE20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651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8056"/>
          </a:xfrm>
          <a:prstGeom prst="rect">
            <a:avLst/>
          </a:prstGeom>
        </p:spPr>
        <p:txBody>
          <a:bodyPr vert="horz" lIns="95563" tIns="47781" rIns="95563" bIns="47781" rtlCol="0"/>
          <a:lstStyle>
            <a:lvl1pPr algn="r">
              <a:defRPr sz="1300"/>
            </a:lvl1pPr>
          </a:lstStyle>
          <a:p>
            <a:fld id="{857EAFB9-B1A1-457B-A68A-0C5E8A3F161B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3" tIns="47781" rIns="95563" bIns="4778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5563" tIns="47781" rIns="95563" bIns="4778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60" cy="498054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</p:spPr>
        <p:txBody>
          <a:bodyPr vert="horz" lIns="95563" tIns="47781" rIns="95563" bIns="47781" rtlCol="0" anchor="b"/>
          <a:lstStyle>
            <a:lvl1pPr algn="r">
              <a:defRPr sz="1300"/>
            </a:lvl1pPr>
          </a:lstStyle>
          <a:p>
            <a:fld id="{BEBED097-CA74-4EBC-A1DD-467969CE2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8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BED097-CA74-4EBC-A1DD-467969CE27A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97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5"/>
          </a:xfrm>
        </p:spPr>
        <p:txBody>
          <a:bodyPr anchor="b"/>
          <a:lstStyle>
            <a:lvl1pPr algn="ctr">
              <a:defRPr sz="4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900"/>
            </a:lvl1pPr>
            <a:lvl2pPr marL="359167" indent="0" algn="ctr">
              <a:buNone/>
              <a:defRPr sz="1600"/>
            </a:lvl2pPr>
            <a:lvl3pPr marL="718335" indent="0" algn="ctr">
              <a:buNone/>
              <a:defRPr sz="1400"/>
            </a:lvl3pPr>
            <a:lvl4pPr marL="1077502" indent="0" algn="ctr">
              <a:buNone/>
              <a:defRPr sz="1300"/>
            </a:lvl4pPr>
            <a:lvl5pPr marL="1436669" indent="0" algn="ctr">
              <a:buNone/>
              <a:defRPr sz="1300"/>
            </a:lvl5pPr>
            <a:lvl6pPr marL="1795837" indent="0" algn="ctr">
              <a:buNone/>
              <a:defRPr sz="1300"/>
            </a:lvl6pPr>
            <a:lvl7pPr marL="2155004" indent="0" algn="ctr">
              <a:buNone/>
              <a:defRPr sz="1300"/>
            </a:lvl7pPr>
            <a:lvl8pPr marL="2514171" indent="0" algn="ctr">
              <a:buNone/>
              <a:defRPr sz="1300"/>
            </a:lvl8pPr>
            <a:lvl9pPr marL="2873339" indent="0" algn="ctr">
              <a:buNone/>
              <a:defRPr sz="13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76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63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88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039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7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7"/>
            <a:ext cx="5915025" cy="2166937"/>
          </a:xfrm>
        </p:spPr>
        <p:txBody>
          <a:bodyPr/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3591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183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7750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3666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79583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155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51417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8733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0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520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9167" indent="0">
              <a:buNone/>
              <a:defRPr sz="1600" b="1"/>
            </a:lvl2pPr>
            <a:lvl3pPr marL="718335" indent="0">
              <a:buNone/>
              <a:defRPr sz="1400" b="1"/>
            </a:lvl3pPr>
            <a:lvl4pPr marL="1077502" indent="0">
              <a:buNone/>
              <a:defRPr sz="1300" b="1"/>
            </a:lvl4pPr>
            <a:lvl5pPr marL="1436669" indent="0">
              <a:buNone/>
              <a:defRPr sz="1300" b="1"/>
            </a:lvl5pPr>
            <a:lvl6pPr marL="1795837" indent="0">
              <a:buNone/>
              <a:defRPr sz="1300" b="1"/>
            </a:lvl6pPr>
            <a:lvl7pPr marL="2155004" indent="0">
              <a:buNone/>
              <a:defRPr sz="1300" b="1"/>
            </a:lvl7pPr>
            <a:lvl8pPr marL="2514171" indent="0">
              <a:buNone/>
              <a:defRPr sz="1300" b="1"/>
            </a:lvl8pPr>
            <a:lvl9pPr marL="2873339" indent="0">
              <a:buNone/>
              <a:defRPr sz="1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9167" indent="0">
              <a:buNone/>
              <a:defRPr sz="1600" b="1"/>
            </a:lvl2pPr>
            <a:lvl3pPr marL="718335" indent="0">
              <a:buNone/>
              <a:defRPr sz="1400" b="1"/>
            </a:lvl3pPr>
            <a:lvl4pPr marL="1077502" indent="0">
              <a:buNone/>
              <a:defRPr sz="1300" b="1"/>
            </a:lvl4pPr>
            <a:lvl5pPr marL="1436669" indent="0">
              <a:buNone/>
              <a:defRPr sz="1300" b="1"/>
            </a:lvl5pPr>
            <a:lvl6pPr marL="1795837" indent="0">
              <a:buNone/>
              <a:defRPr sz="1300" b="1"/>
            </a:lvl6pPr>
            <a:lvl7pPr marL="2155004" indent="0">
              <a:buNone/>
              <a:defRPr sz="1300" b="1"/>
            </a:lvl7pPr>
            <a:lvl8pPr marL="2514171" indent="0">
              <a:buNone/>
              <a:defRPr sz="1300" b="1"/>
            </a:lvl8pPr>
            <a:lvl9pPr marL="2873339" indent="0">
              <a:buNone/>
              <a:defRPr sz="13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13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00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18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1300"/>
            </a:lvl1pPr>
            <a:lvl2pPr marL="359167" indent="0">
              <a:buNone/>
              <a:defRPr sz="1100"/>
            </a:lvl2pPr>
            <a:lvl3pPr marL="718335" indent="0">
              <a:buNone/>
              <a:defRPr sz="900"/>
            </a:lvl3pPr>
            <a:lvl4pPr marL="1077502" indent="0">
              <a:buNone/>
              <a:defRPr sz="800"/>
            </a:lvl4pPr>
            <a:lvl5pPr marL="1436669" indent="0">
              <a:buNone/>
              <a:defRPr sz="800"/>
            </a:lvl5pPr>
            <a:lvl6pPr marL="1795837" indent="0">
              <a:buNone/>
              <a:defRPr sz="800"/>
            </a:lvl6pPr>
            <a:lvl7pPr marL="2155004" indent="0">
              <a:buNone/>
              <a:defRPr sz="800"/>
            </a:lvl7pPr>
            <a:lvl8pPr marL="2514171" indent="0">
              <a:buNone/>
              <a:defRPr sz="800"/>
            </a:lvl8pPr>
            <a:lvl9pPr marL="2873339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8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0"/>
          </a:xfrm>
        </p:spPr>
        <p:txBody>
          <a:bodyPr anchor="t"/>
          <a:lstStyle>
            <a:lvl1pPr marL="0" indent="0">
              <a:buNone/>
              <a:defRPr sz="2500"/>
            </a:lvl1pPr>
            <a:lvl2pPr marL="359167" indent="0">
              <a:buNone/>
              <a:defRPr sz="2200"/>
            </a:lvl2pPr>
            <a:lvl3pPr marL="718335" indent="0">
              <a:buNone/>
              <a:defRPr sz="1900"/>
            </a:lvl3pPr>
            <a:lvl4pPr marL="1077502" indent="0">
              <a:buNone/>
              <a:defRPr sz="1600"/>
            </a:lvl4pPr>
            <a:lvl5pPr marL="1436669" indent="0">
              <a:buNone/>
              <a:defRPr sz="1600"/>
            </a:lvl5pPr>
            <a:lvl6pPr marL="1795837" indent="0">
              <a:buNone/>
              <a:defRPr sz="1600"/>
            </a:lvl6pPr>
            <a:lvl7pPr marL="2155004" indent="0">
              <a:buNone/>
              <a:defRPr sz="1600"/>
            </a:lvl7pPr>
            <a:lvl8pPr marL="2514171" indent="0">
              <a:buNone/>
              <a:defRPr sz="1600"/>
            </a:lvl8pPr>
            <a:lvl9pPr marL="2873339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1300"/>
            </a:lvl1pPr>
            <a:lvl2pPr marL="359167" indent="0">
              <a:buNone/>
              <a:defRPr sz="1100"/>
            </a:lvl2pPr>
            <a:lvl3pPr marL="718335" indent="0">
              <a:buNone/>
              <a:defRPr sz="900"/>
            </a:lvl3pPr>
            <a:lvl4pPr marL="1077502" indent="0">
              <a:buNone/>
              <a:defRPr sz="800"/>
            </a:lvl4pPr>
            <a:lvl5pPr marL="1436669" indent="0">
              <a:buNone/>
              <a:defRPr sz="800"/>
            </a:lvl5pPr>
            <a:lvl6pPr marL="1795837" indent="0">
              <a:buNone/>
              <a:defRPr sz="800"/>
            </a:lvl6pPr>
            <a:lvl7pPr marL="2155004" indent="0">
              <a:buNone/>
              <a:defRPr sz="800"/>
            </a:lvl7pPr>
            <a:lvl8pPr marL="2514171" indent="0">
              <a:buNone/>
              <a:defRPr sz="800"/>
            </a:lvl8pPr>
            <a:lvl9pPr marL="2873339" indent="0">
              <a:buNone/>
              <a:defRPr sz="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74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53876" tIns="26938" rIns="53876" bIns="26938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53876" tIns="26938" rIns="53876" bIns="26938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2"/>
          </a:xfrm>
          <a:prstGeom prst="rect">
            <a:avLst/>
          </a:prstGeom>
        </p:spPr>
        <p:txBody>
          <a:bodyPr vert="horz" lIns="53876" tIns="26938" rIns="53876" bIns="26938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B8A24-E76C-4455-932F-5D8EAEE8227E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8"/>
            <a:ext cx="2314575" cy="527402"/>
          </a:xfrm>
          <a:prstGeom prst="rect">
            <a:avLst/>
          </a:prstGeom>
        </p:spPr>
        <p:txBody>
          <a:bodyPr vert="horz" lIns="53876" tIns="26938" rIns="53876" bIns="26938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2"/>
          </a:xfrm>
          <a:prstGeom prst="rect">
            <a:avLst/>
          </a:prstGeom>
        </p:spPr>
        <p:txBody>
          <a:bodyPr vert="horz" lIns="53876" tIns="26938" rIns="53876" bIns="26938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46FAF-B2C2-4AB9-8351-EF6278E94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37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8335" rtl="0" eaLnBrk="1" latinLnBrk="0" hangingPunct="1">
        <a:lnSpc>
          <a:spcPct val="90000"/>
        </a:lnSpc>
        <a:spcBef>
          <a:spcPct val="0"/>
        </a:spcBef>
        <a:buNone/>
        <a:defRPr kumimoji="1"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583" indent="-179583" algn="l" defTabSz="718335" rtl="0" eaLnBrk="1" latinLnBrk="0" hangingPunct="1">
        <a:lnSpc>
          <a:spcPct val="90000"/>
        </a:lnSpc>
        <a:spcBef>
          <a:spcPts val="785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8751" indent="-179583" algn="l" defTabSz="718335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97918" indent="-179583" algn="l" defTabSz="718335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7086" indent="-179583" algn="l" defTabSz="718335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16253" indent="-179583" algn="l" defTabSz="718335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75420" indent="-179583" algn="l" defTabSz="718335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34588" indent="-179583" algn="l" defTabSz="718335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93755" indent="-179583" algn="l" defTabSz="718335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52922" indent="-179583" algn="l" defTabSz="718335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9167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8335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7502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6669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95837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55004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171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73339" algn="l" defTabSz="718335" rtl="0" eaLnBrk="1" latinLnBrk="0" hangingPunct="1"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5"/>
          <p:cNvSpPr txBox="1">
            <a:spLocks noChangeArrowheads="1"/>
          </p:cNvSpPr>
          <p:nvPr/>
        </p:nvSpPr>
        <p:spPr bwMode="auto">
          <a:xfrm>
            <a:off x="-2850078" y="-378001"/>
            <a:ext cx="12298852" cy="12524673"/>
          </a:xfrm>
          <a:prstGeom prst="rect">
            <a:avLst/>
          </a:prstGeom>
          <a:gradFill>
            <a:gsLst>
              <a:gs pos="0">
                <a:srgbClr val="FFCCFF"/>
              </a:gs>
              <a:gs pos="100000">
                <a:srgbClr val="FFFF99"/>
              </a:gs>
              <a:gs pos="100000">
                <a:srgbClr val="FFFF99"/>
              </a:gs>
            </a:gsLst>
            <a:lin ang="5400000" scaled="1"/>
          </a:gradFill>
          <a:ln>
            <a:noFill/>
          </a:ln>
        </p:spPr>
        <p:txBody>
          <a:bodyPr vert="horz" wrap="square" lIns="53876" tIns="26938" rIns="53876" bIns="26938" numCol="1" anchor="t" anchorCtr="0" compatLnSpc="1">
            <a:prstTxWarp prst="textNoShape">
              <a:avLst/>
            </a:prstTxWarp>
          </a:bodyPr>
          <a:lstStyle>
            <a:lvl1pPr indent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34691"/>
            <a:endParaRPr kumimoji="0" lang="en-US" altLang="ja-JP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/>
            <a:endParaRPr kumimoji="0" lang="en-US" altLang="ja-JP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/>
            <a:endParaRPr kumimoji="0" lang="en-US" altLang="ja-JP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/>
            <a:endParaRPr kumimoji="0" lang="en-US" altLang="ja-JP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/>
            <a:endParaRPr kumimoji="0" lang="en-US" altLang="ja-JP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/>
            <a:endParaRPr kumimoji="0" lang="en-US" altLang="ja-JP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/>
            <a:endParaRPr kumimoji="0" lang="en-US" altLang="ja-JP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角丸四角形 16"/>
          <p:cNvSpPr>
            <a:spLocks noChangeArrowheads="1"/>
          </p:cNvSpPr>
          <p:nvPr/>
        </p:nvSpPr>
        <p:spPr bwMode="auto">
          <a:xfrm>
            <a:off x="648886" y="6982962"/>
            <a:ext cx="5495702" cy="249354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3876" tIns="26938" rIns="53876" bIns="26938" numCol="1" anchor="ctr" anchorCtr="0" compatLnSpc="1">
            <a:prstTxWarp prst="textNoShape">
              <a:avLst/>
            </a:prstTxWarp>
          </a:bodyPr>
          <a:lstStyle>
            <a:lvl1pPr indent="254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269382">
              <a:lnSpc>
                <a:spcPts val="2946"/>
              </a:lnSpc>
            </a:pPr>
            <a:r>
              <a:rPr kumimoji="0" lang="ja-JP" altLang="en-US" sz="18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　　　　</a:t>
            </a:r>
            <a:r>
              <a:rPr kumimoji="0" lang="en-US" altLang="ja-JP" sz="18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【</a:t>
            </a:r>
            <a:r>
              <a:rPr kumimoji="0" lang="ja-JP" altLang="ja-JP" sz="1800" dirty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問い合わせ・予約</a:t>
            </a:r>
            <a:r>
              <a:rPr kumimoji="0" lang="en-US" altLang="ja-JP" sz="18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】</a:t>
            </a:r>
            <a:endParaRPr kumimoji="0"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indent="269382">
              <a:lnSpc>
                <a:spcPts val="2946"/>
              </a:lnSpc>
            </a:pPr>
            <a:r>
              <a:rPr kumimoji="0" lang="ja-JP" altLang="ja-JP" sz="16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東広島市</a:t>
            </a:r>
            <a:r>
              <a:rPr kumimoji="0" lang="ja-JP" altLang="en-US" sz="16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福富町久芳</a:t>
            </a:r>
            <a:r>
              <a:rPr kumimoji="0" lang="en-US" altLang="ja-JP" sz="16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1545-1</a:t>
            </a:r>
            <a:endParaRPr kumimoji="0" lang="en-US" altLang="ja-JP" sz="16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ＭＳ Ｐゴシック" panose="020B0600070205080204" pitchFamily="50" charset="-128"/>
            </a:endParaRPr>
          </a:p>
          <a:p>
            <a:pPr indent="149657">
              <a:lnSpc>
                <a:spcPts val="2946"/>
              </a:lnSpc>
            </a:pPr>
            <a:r>
              <a:rPr kumimoji="0" lang="ja-JP" altLang="en-US" sz="20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すくすくサポート福富</a:t>
            </a:r>
            <a:endParaRPr kumimoji="0" lang="en-US" altLang="ja-JP" sz="2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Times New Roman" panose="02020603050405020304" pitchFamily="18" charset="0"/>
            </a:endParaRPr>
          </a:p>
          <a:p>
            <a:pPr indent="149657">
              <a:lnSpc>
                <a:spcPts val="2946"/>
              </a:lnSpc>
            </a:pPr>
            <a:r>
              <a:rPr kumimoji="0" lang="ja-JP" altLang="en-US" sz="2000" dirty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（福富子育て</a:t>
            </a:r>
            <a:r>
              <a:rPr kumimoji="0" lang="ja-JP" altLang="en-US" sz="1400" dirty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支援</a:t>
            </a:r>
            <a:r>
              <a:rPr kumimoji="0" lang="ja-JP" altLang="en-US" sz="14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センターほほえみ内</a:t>
            </a:r>
            <a:r>
              <a:rPr kumimoji="0" lang="ja-JP" altLang="en-US" sz="1400" dirty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）</a:t>
            </a:r>
            <a:r>
              <a:rPr kumimoji="0" lang="ja-JP" altLang="en-US" sz="2000" dirty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</a:t>
            </a:r>
            <a:endParaRPr kumimoji="0" lang="ja-JP" altLang="en-US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ＭＳ Ｐゴシック" panose="020B0600070205080204" pitchFamily="50" charset="-128"/>
            </a:endParaRPr>
          </a:p>
          <a:p>
            <a:pPr indent="149657">
              <a:lnSpc>
                <a:spcPts val="2946"/>
              </a:lnSpc>
            </a:pPr>
            <a:r>
              <a:rPr kumimoji="0" lang="ja-JP" altLang="en-US" sz="2000" dirty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　</a:t>
            </a:r>
            <a:r>
              <a:rPr kumimoji="0" lang="en-US" altLang="ja-JP" sz="20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TEL</a:t>
            </a:r>
            <a:r>
              <a:rPr kumimoji="0" lang="ja-JP" altLang="en-US" sz="2000" dirty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2000" dirty="0" smtClean="0"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082-435-2343</a:t>
            </a:r>
            <a:endParaRPr kumimoji="0" lang="en-US" altLang="ja-JP" sz="20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  <a:cs typeface="ＭＳ Ｐゴシック" panose="020B0600070205080204" pitchFamily="50" charset="-128"/>
            </a:endParaRPr>
          </a:p>
          <a:p>
            <a:pPr indent="149657">
              <a:lnSpc>
                <a:spcPts val="2475"/>
              </a:lnSpc>
            </a:pPr>
            <a:r>
              <a:rPr kumimoji="0" lang="ja-JP" altLang="en-US" sz="21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0" lang="ja-JP" altLang="en-US" sz="21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kumimoji="0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（平日</a:t>
            </a:r>
            <a:r>
              <a:rPr kumimoji="0" lang="en-US" altLang="ja-JP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10</a:t>
            </a:r>
            <a:r>
              <a:rPr kumimoji="0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時～</a:t>
            </a:r>
            <a:r>
              <a:rPr kumimoji="0" lang="en-US" altLang="ja-JP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15</a:t>
            </a:r>
            <a:r>
              <a:rPr kumimoji="0" lang="ja-JP" altLang="en-US" sz="18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時）</a:t>
            </a:r>
            <a:endParaRPr kumimoji="0" lang="en-US" altLang="ja-JP" sz="18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6" name="テキスト ボックス 2"/>
          <p:cNvSpPr txBox="1">
            <a:spLocks noChangeArrowheads="1"/>
          </p:cNvSpPr>
          <p:nvPr/>
        </p:nvSpPr>
        <p:spPr bwMode="auto">
          <a:xfrm>
            <a:off x="0" y="609482"/>
            <a:ext cx="6405425" cy="2133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3876" tIns="26938" rIns="53876" bIns="26938" numCol="1" anchor="t" anchorCtr="0" compatLnSpc="1">
            <a:prstTxWarp prst="textNoShape">
              <a:avLst/>
            </a:prstTxWarp>
          </a:bodyPr>
          <a:lstStyle>
            <a:lvl1pPr indent="1530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901682"/>
            <a:r>
              <a:rPr kumimoji="0" lang="ja-JP" altLang="en-US" sz="6600" dirty="0">
                <a:solidFill>
                  <a:srgbClr val="FF33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anose="020B0600070205080204" pitchFamily="50" charset="-128"/>
              </a:rPr>
              <a:t>こどもの</a:t>
            </a:r>
            <a:endParaRPr kumimoji="0" lang="en-US" altLang="ja-JP" sz="6600" dirty="0">
              <a:solidFill>
                <a:srgbClr val="FF3399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ＭＳ Ｐゴシック" panose="020B0600070205080204" pitchFamily="50" charset="-128"/>
            </a:endParaRPr>
          </a:p>
          <a:p>
            <a:pPr indent="901682"/>
            <a:r>
              <a:rPr kumimoji="0" lang="ja-JP" altLang="en-US" sz="6600" dirty="0">
                <a:solidFill>
                  <a:srgbClr val="FF3399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anose="020B0600070205080204" pitchFamily="50" charset="-128"/>
              </a:rPr>
              <a:t>　　歯科相談</a:t>
            </a:r>
            <a:endParaRPr kumimoji="0" lang="ja-JP" altLang="ja-JP" sz="6600" dirty="0">
              <a:solidFill>
                <a:srgbClr val="FF3399"/>
              </a:solidFill>
              <a:cs typeface="ＭＳ Ｐゴシック" panose="020B0600070205080204" pitchFamily="50" charset="-128"/>
            </a:endParaRPr>
          </a:p>
        </p:txBody>
      </p:sp>
      <p:sp>
        <p:nvSpPr>
          <p:cNvPr id="8" name="Rectangle 45"/>
          <p:cNvSpPr>
            <a:spLocks noChangeArrowheads="1"/>
          </p:cNvSpPr>
          <p:nvPr/>
        </p:nvSpPr>
        <p:spPr bwMode="auto">
          <a:xfrm>
            <a:off x="-7233047" y="1983511"/>
            <a:ext cx="108869" cy="223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3876" tIns="26938" rIns="53876" bIns="2693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4" name="Rectangle 50"/>
          <p:cNvSpPr>
            <a:spLocks noChangeArrowheads="1"/>
          </p:cNvSpPr>
          <p:nvPr/>
        </p:nvSpPr>
        <p:spPr bwMode="auto">
          <a:xfrm>
            <a:off x="-7233047" y="2030482"/>
            <a:ext cx="108869" cy="408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3876" tIns="26938" rIns="53876" bIns="26938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500">
                <a:latin typeface="Arial" panose="020B0604020202020204" pitchFamily="34" charset="0"/>
              </a:rPr>
              <a:t/>
            </a:r>
            <a:br>
              <a:rPr kumimoji="0" lang="ja-JP" altLang="ja-JP" sz="500">
                <a:latin typeface="Arial" panose="020B0604020202020204" pitchFamily="34" charset="0"/>
              </a:rPr>
            </a:br>
            <a:endParaRPr kumimoji="0" lang="ja-JP" altLang="ja-JP" sz="700">
              <a:latin typeface="Arial" panose="020B0604020202020204" pitchFamily="34" charset="0"/>
              <a:cs typeface="ＭＳ Ｐゴシック" panose="020B0600070205080204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>
              <a:latin typeface="Arial" panose="020B0604020202020204" pitchFamily="34" charset="0"/>
            </a:endParaRPr>
          </a:p>
        </p:txBody>
      </p:sp>
      <p:sp>
        <p:nvSpPr>
          <p:cNvPr id="25" name="Rectangle 52"/>
          <p:cNvSpPr>
            <a:spLocks noChangeArrowheads="1"/>
          </p:cNvSpPr>
          <p:nvPr/>
        </p:nvSpPr>
        <p:spPr bwMode="auto">
          <a:xfrm>
            <a:off x="-7233047" y="2084343"/>
            <a:ext cx="108869" cy="30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3876" tIns="26938" rIns="53876" bIns="26938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50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>
              <a:latin typeface="Arial" panose="020B0604020202020204" pitchFamily="34" charset="0"/>
            </a:endParaRPr>
          </a:p>
        </p:txBody>
      </p:sp>
      <p:sp>
        <p:nvSpPr>
          <p:cNvPr id="2048" name="Rectangle 68"/>
          <p:cNvSpPr>
            <a:spLocks noChangeArrowheads="1"/>
          </p:cNvSpPr>
          <p:nvPr/>
        </p:nvSpPr>
        <p:spPr bwMode="auto">
          <a:xfrm>
            <a:off x="-7233047" y="2122815"/>
            <a:ext cx="108869" cy="223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3876" tIns="26938" rIns="53876" bIns="26938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049" name="テキスト ボックス 2048"/>
          <p:cNvSpPr txBox="1"/>
          <p:nvPr/>
        </p:nvSpPr>
        <p:spPr>
          <a:xfrm>
            <a:off x="-31159" y="2527819"/>
            <a:ext cx="7027847" cy="4809550"/>
          </a:xfrm>
          <a:prstGeom prst="rect">
            <a:avLst/>
          </a:prstGeom>
          <a:noFill/>
        </p:spPr>
        <p:txBody>
          <a:bodyPr wrap="square" lIns="53876" tIns="26938" rIns="53876" bIns="26938" rtlCol="0">
            <a:spAutoFit/>
          </a:bodyPr>
          <a:lstStyle/>
          <a:p>
            <a:pPr indent="13469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日時</a:t>
            </a: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32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R7</a:t>
            </a:r>
            <a:r>
              <a:rPr kumimoji="0" lang="ja-JP" altLang="en-US" sz="32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年</a:t>
            </a:r>
            <a:r>
              <a:rPr kumimoji="0" lang="en-US" altLang="ja-JP" sz="32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7</a:t>
            </a:r>
            <a:r>
              <a:rPr kumimoji="0" lang="ja-JP" altLang="en-US" sz="32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32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8</a:t>
            </a:r>
            <a:r>
              <a:rPr kumimoji="0" lang="ja-JP" altLang="en-US" sz="32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日（火）</a:t>
            </a:r>
            <a:r>
              <a:rPr kumimoji="0" lang="en-US" altLang="ja-JP" sz="105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13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30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14</a:t>
            </a:r>
            <a:r>
              <a:rPr kumimoji="0" lang="ja-JP" altLang="en-US" sz="2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2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30</a:t>
            </a:r>
            <a:endParaRPr kumimoji="0" lang="en-US" altLang="ja-JP" sz="24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 eaLnBrk="0" fontAlgn="base" hangingPunct="0">
              <a:lnSpc>
                <a:spcPts val="2357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1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　　　　　　　　　　　　　　　　　　　</a:t>
            </a:r>
            <a:endParaRPr kumimoji="0" lang="en-US" altLang="ja-JP" sz="21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 eaLnBrk="0" fontAlgn="base" hangingPunct="0">
              <a:lnSpc>
                <a:spcPts val="2357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会場</a:t>
            </a:r>
            <a:r>
              <a:rPr kumimoji="0" lang="ja-JP" altLang="en-US" sz="19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すくすく</a:t>
            </a:r>
            <a:r>
              <a:rPr kumimoji="0" lang="ja-JP" altLang="en-US" sz="28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サポート福富</a:t>
            </a:r>
            <a:r>
              <a:rPr kumimoji="0" lang="ja-JP" altLang="en-US" sz="14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（福富子育て支援センターほほえみ内）</a:t>
            </a:r>
            <a:endParaRPr kumimoji="0" lang="ja-JP" altLang="en-US" sz="2400" dirty="0">
              <a:cs typeface="ＭＳ Ｐゴシック" panose="020B0600070205080204" pitchFamily="50" charset="-128"/>
            </a:endParaRPr>
          </a:p>
          <a:p>
            <a:pPr indent="13469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対象</a:t>
            </a: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乳幼児とその保護者</a:t>
            </a:r>
            <a:endParaRPr kumimoji="0" lang="en-US" altLang="ja-JP" sz="35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内容</a:t>
            </a: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お口のケアについて個別相談できます</a:t>
            </a:r>
            <a:r>
              <a:rPr kumimoji="0" lang="ja-JP" altLang="en-US" sz="19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endParaRPr kumimoji="0" lang="en-US" altLang="ja-JP" sz="19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定員</a:t>
            </a: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5</a:t>
            </a:r>
            <a:r>
              <a:rPr kumimoji="0" lang="ja-JP" altLang="en-US" sz="24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組程度</a:t>
            </a: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要予約</a:t>
            </a:r>
            <a:r>
              <a:rPr kumimoji="0" lang="en-US" altLang="ja-JP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6</a:t>
            </a:r>
            <a:r>
              <a:rPr kumimoji="0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24</a:t>
            </a:r>
            <a:r>
              <a:rPr kumimoji="0" lang="ja-JP" altLang="en-US" sz="2000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日（火）</a:t>
            </a:r>
            <a:r>
              <a:rPr kumimoji="0" lang="en-US" altLang="ja-JP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en-US" sz="20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時～予約開始</a:t>
            </a:r>
            <a:endParaRPr kumimoji="0" lang="en-US" altLang="ja-JP" sz="20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　</a:t>
            </a:r>
            <a:r>
              <a:rPr kumimoji="0" lang="ja-JP" altLang="en-US" sz="2800" dirty="0" smtClean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すくすく</a:t>
            </a: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相談と同時開催します</a:t>
            </a:r>
            <a:endParaRPr kumimoji="0" lang="en-US" altLang="ja-JP" sz="2800" dirty="0">
              <a:solidFill>
                <a:srgbClr val="00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indent="13469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800" dirty="0">
                <a:solidFill>
                  <a:srgbClr val="00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</a:t>
            </a:r>
            <a:endParaRPr kumimoji="0" lang="en-US" altLang="ja-JP" sz="19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sp>
        <p:nvSpPr>
          <p:cNvPr id="51" name="テキスト ボックス 2"/>
          <p:cNvSpPr txBox="1">
            <a:spLocks noChangeArrowheads="1"/>
          </p:cNvSpPr>
          <p:nvPr/>
        </p:nvSpPr>
        <p:spPr bwMode="auto">
          <a:xfrm>
            <a:off x="-897080" y="262360"/>
            <a:ext cx="5438087" cy="530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3876" tIns="26938" rIns="53876" bIns="26938" numCol="1" anchor="t" anchorCtr="0" compatLnSpc="1">
            <a:prstTxWarp prst="textNoShape">
              <a:avLst/>
            </a:prstTxWarp>
          </a:bodyPr>
          <a:lstStyle>
            <a:lvl1pPr indent="1530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901682"/>
            <a:r>
              <a:rPr kumimoji="0" lang="ja-JP" altLang="en-US" sz="2800" b="1" dirty="0">
                <a:solidFill>
                  <a:srgbClr val="FF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ＭＳ Ｐゴシック" panose="020B0600070205080204" pitchFamily="50" charset="-128"/>
              </a:rPr>
              <a:t>歯科衛生士さんによる</a:t>
            </a:r>
            <a:endParaRPr kumimoji="0" lang="ja-JP" altLang="ja-JP" sz="2800" dirty="0">
              <a:solidFill>
                <a:srgbClr val="FF6600"/>
              </a:solidFill>
              <a:cs typeface="ＭＳ Ｐゴシック" panose="020B0600070205080204" pitchFamily="50" charset="-128"/>
            </a:endParaRPr>
          </a:p>
        </p:txBody>
      </p:sp>
      <p:pic>
        <p:nvPicPr>
          <p:cNvPr id="1026" name="Picture 2" descr="illust942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0785">
            <a:off x="5604569" y="665344"/>
            <a:ext cx="1080039" cy="1825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図 20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87" y="9516095"/>
            <a:ext cx="4788554" cy="276706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290350" y="6472077"/>
            <a:ext cx="6524426" cy="392956"/>
          </a:xfrm>
          <a:prstGeom prst="rect">
            <a:avLst/>
          </a:prstGeom>
          <a:noFill/>
        </p:spPr>
        <p:txBody>
          <a:bodyPr wrap="square" lIns="53876" tIns="26938" rIns="53876" bIns="26938" rtlCol="0">
            <a:spAutoFit/>
          </a:bodyPr>
          <a:lstStyle/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感染症の流行や災害等により内容を変更・中止する場合があります。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最新の状況については、市のホームページや東広島市民ポータルサイトでお知らせします。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8" name="図 1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961" y="7585573"/>
            <a:ext cx="1614740" cy="1617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652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653</TotalTime>
  <Words>28</Words>
  <Application>Microsoft Office PowerPoint</Application>
  <PresentationFormat>A4 210 x 297 mm</PresentationFormat>
  <Paragraphs>26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藤木　めぐみ</dc:creator>
  <cp:lastModifiedBy>宇都宮　麻衣</cp:lastModifiedBy>
  <cp:revision>49</cp:revision>
  <cp:lastPrinted>2024-06-14T00:41:15Z</cp:lastPrinted>
  <dcterms:created xsi:type="dcterms:W3CDTF">2019-04-26T03:59:33Z</dcterms:created>
  <dcterms:modified xsi:type="dcterms:W3CDTF">2025-05-06T23:46:03Z</dcterms:modified>
</cp:coreProperties>
</file>