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
  </p:notesMasterIdLst>
  <p:sldIdLst>
    <p:sldId id="260" r:id="rId2"/>
    <p:sldId id="261" r:id="rId3"/>
  </p:sldIdLst>
  <p:sldSz cx="6858000" cy="9906000" type="A4"/>
  <p:notesSz cx="6807200" cy="9939338"/>
  <p:defaultTextStyle>
    <a:defPPr>
      <a:defRPr lang="ja-JP"/>
    </a:defPPr>
    <a:lvl1pPr marL="0" algn="l" defTabSz="914242" rtl="0" eaLnBrk="1" latinLnBrk="0" hangingPunct="1">
      <a:defRPr kumimoji="1" sz="1800" kern="1200">
        <a:solidFill>
          <a:schemeClr val="tx1"/>
        </a:solidFill>
        <a:latin typeface="+mn-lt"/>
        <a:ea typeface="+mn-ea"/>
        <a:cs typeface="+mn-cs"/>
      </a:defRPr>
    </a:lvl1pPr>
    <a:lvl2pPr marL="457121" algn="l" defTabSz="914242" rtl="0" eaLnBrk="1" latinLnBrk="0" hangingPunct="1">
      <a:defRPr kumimoji="1" sz="1800" kern="1200">
        <a:solidFill>
          <a:schemeClr val="tx1"/>
        </a:solidFill>
        <a:latin typeface="+mn-lt"/>
        <a:ea typeface="+mn-ea"/>
        <a:cs typeface="+mn-cs"/>
      </a:defRPr>
    </a:lvl2pPr>
    <a:lvl3pPr marL="914242" algn="l" defTabSz="914242" rtl="0" eaLnBrk="1" latinLnBrk="0" hangingPunct="1">
      <a:defRPr kumimoji="1" sz="1800" kern="1200">
        <a:solidFill>
          <a:schemeClr val="tx1"/>
        </a:solidFill>
        <a:latin typeface="+mn-lt"/>
        <a:ea typeface="+mn-ea"/>
        <a:cs typeface="+mn-cs"/>
      </a:defRPr>
    </a:lvl3pPr>
    <a:lvl4pPr marL="1371363" algn="l" defTabSz="914242" rtl="0" eaLnBrk="1" latinLnBrk="0" hangingPunct="1">
      <a:defRPr kumimoji="1" sz="1800" kern="1200">
        <a:solidFill>
          <a:schemeClr val="tx1"/>
        </a:solidFill>
        <a:latin typeface="+mn-lt"/>
        <a:ea typeface="+mn-ea"/>
        <a:cs typeface="+mn-cs"/>
      </a:defRPr>
    </a:lvl4pPr>
    <a:lvl5pPr marL="1828485" algn="l" defTabSz="914242" rtl="0" eaLnBrk="1" latinLnBrk="0" hangingPunct="1">
      <a:defRPr kumimoji="1" sz="1800" kern="1200">
        <a:solidFill>
          <a:schemeClr val="tx1"/>
        </a:solidFill>
        <a:latin typeface="+mn-lt"/>
        <a:ea typeface="+mn-ea"/>
        <a:cs typeface="+mn-cs"/>
      </a:defRPr>
    </a:lvl5pPr>
    <a:lvl6pPr marL="2285606" algn="l" defTabSz="914242" rtl="0" eaLnBrk="1" latinLnBrk="0" hangingPunct="1">
      <a:defRPr kumimoji="1" sz="1800" kern="1200">
        <a:solidFill>
          <a:schemeClr val="tx1"/>
        </a:solidFill>
        <a:latin typeface="+mn-lt"/>
        <a:ea typeface="+mn-ea"/>
        <a:cs typeface="+mn-cs"/>
      </a:defRPr>
    </a:lvl6pPr>
    <a:lvl7pPr marL="2742727" algn="l" defTabSz="914242" rtl="0" eaLnBrk="1" latinLnBrk="0" hangingPunct="1">
      <a:defRPr kumimoji="1" sz="1800" kern="1200">
        <a:solidFill>
          <a:schemeClr val="tx1"/>
        </a:solidFill>
        <a:latin typeface="+mn-lt"/>
        <a:ea typeface="+mn-ea"/>
        <a:cs typeface="+mn-cs"/>
      </a:defRPr>
    </a:lvl7pPr>
    <a:lvl8pPr marL="3199848" algn="l" defTabSz="914242" rtl="0" eaLnBrk="1" latinLnBrk="0" hangingPunct="1">
      <a:defRPr kumimoji="1" sz="1800" kern="1200">
        <a:solidFill>
          <a:schemeClr val="tx1"/>
        </a:solidFill>
        <a:latin typeface="+mn-lt"/>
        <a:ea typeface="+mn-ea"/>
        <a:cs typeface="+mn-cs"/>
      </a:defRPr>
    </a:lvl8pPr>
    <a:lvl9pPr marL="3656969" algn="l" defTabSz="914242"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p15:clr>
            <a:srgbClr val="A4A3A4"/>
          </p15:clr>
        </p15:guide>
        <p15:guide id="2" pos="2200">
          <p15:clr>
            <a:srgbClr val="A4A3A4"/>
          </p15:clr>
        </p15:guide>
        <p15:guide id="3" orient="horz" pos="3120">
          <p15:clr>
            <a:srgbClr val="A4A3A4"/>
          </p15:clr>
        </p15:guide>
        <p15:guide id="4"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CF8"/>
    <a:srgbClr val="F0BE88"/>
    <a:srgbClr val="E7C741"/>
    <a:srgbClr val="FFCCFF"/>
    <a:srgbClr val="C57F63"/>
    <a:srgbClr val="DDD34B"/>
    <a:srgbClr val="111406"/>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87" autoAdjust="0"/>
    <p:restoredTop sz="94632" autoAdjust="0"/>
  </p:normalViewPr>
  <p:slideViewPr>
    <p:cSldViewPr snapToObjects="1">
      <p:cViewPr>
        <p:scale>
          <a:sx n="125" d="100"/>
          <a:sy n="125" d="100"/>
        </p:scale>
        <p:origin x="2142" y="-1680"/>
      </p:cViewPr>
      <p:guideLst>
        <p:guide orient="horz" pos="3062"/>
        <p:guide pos="2200"/>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6" cy="496967"/>
          </a:xfrm>
          <a:prstGeom prst="rect">
            <a:avLst/>
          </a:prstGeom>
        </p:spPr>
        <p:txBody>
          <a:bodyPr vert="horz" lIns="91550" tIns="45774" rIns="91550" bIns="4577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6967"/>
          </a:xfrm>
          <a:prstGeom prst="rect">
            <a:avLst/>
          </a:prstGeom>
        </p:spPr>
        <p:txBody>
          <a:bodyPr vert="horz" lIns="91550" tIns="45774" rIns="91550" bIns="45774" rtlCol="0"/>
          <a:lstStyle>
            <a:lvl1pPr algn="r">
              <a:defRPr sz="1200"/>
            </a:lvl1pPr>
          </a:lstStyle>
          <a:p>
            <a:fld id="{E7AE9978-B211-4816-BAA3-054252F9F956}" type="datetimeFigureOut">
              <a:rPr kumimoji="1" lang="ja-JP" altLang="en-US" smtClean="0"/>
              <a:t>2026/6/17</a:t>
            </a:fld>
            <a:endParaRPr kumimoji="1" lang="ja-JP" altLang="en-US"/>
          </a:p>
        </p:txBody>
      </p:sp>
      <p:sp>
        <p:nvSpPr>
          <p:cNvPr id="4" name="スライド イメージ プレースホルダー 3"/>
          <p:cNvSpPr>
            <a:spLocks noGrp="1" noRot="1" noChangeAspect="1"/>
          </p:cNvSpPr>
          <p:nvPr>
            <p:ph type="sldImg" idx="2"/>
          </p:nvPr>
        </p:nvSpPr>
        <p:spPr>
          <a:xfrm>
            <a:off x="2112963" y="746125"/>
            <a:ext cx="2581275" cy="3727450"/>
          </a:xfrm>
          <a:prstGeom prst="rect">
            <a:avLst/>
          </a:prstGeom>
          <a:noFill/>
          <a:ln w="12700">
            <a:solidFill>
              <a:prstClr val="black"/>
            </a:solidFill>
          </a:ln>
        </p:spPr>
        <p:txBody>
          <a:bodyPr vert="horz" lIns="91550" tIns="45774" rIns="91550" bIns="45774"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550" tIns="45774" rIns="91550" bIns="4577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7"/>
            <a:ext cx="2949786" cy="496967"/>
          </a:xfrm>
          <a:prstGeom prst="rect">
            <a:avLst/>
          </a:prstGeom>
        </p:spPr>
        <p:txBody>
          <a:bodyPr vert="horz" lIns="91550" tIns="45774" rIns="91550" bIns="4577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1550" tIns="45774" rIns="91550" bIns="45774" rtlCol="0" anchor="b"/>
          <a:lstStyle>
            <a:lvl1pPr algn="r">
              <a:defRPr sz="1200"/>
            </a:lvl1pPr>
          </a:lstStyle>
          <a:p>
            <a:fld id="{6CA83517-791E-4E2A-B531-F44A68BF61E2}" type="slidenum">
              <a:rPr kumimoji="1" lang="ja-JP" altLang="en-US" smtClean="0"/>
              <a:t>‹#›</a:t>
            </a:fld>
            <a:endParaRPr kumimoji="1" lang="ja-JP" altLang="en-US"/>
          </a:p>
        </p:txBody>
      </p:sp>
    </p:spTree>
    <p:extLst>
      <p:ext uri="{BB962C8B-B14F-4D97-AF65-F5344CB8AC3E}">
        <p14:creationId xmlns:p14="http://schemas.microsoft.com/office/powerpoint/2010/main" val="2598966960"/>
      </p:ext>
    </p:extLst>
  </p:cSld>
  <p:clrMap bg1="lt1" tx1="dk1" bg2="lt2" tx2="dk2" accent1="accent1" accent2="accent2" accent3="accent3" accent4="accent4" accent5="accent5" accent6="accent6" hlink="hlink" folHlink="folHlink"/>
  <p:notesStyle>
    <a:lvl1pPr marL="0" algn="l" defTabSz="914242" rtl="0" eaLnBrk="1" latinLnBrk="0" hangingPunct="1">
      <a:defRPr kumimoji="1" sz="1200" kern="1200">
        <a:solidFill>
          <a:schemeClr val="tx1"/>
        </a:solidFill>
        <a:latin typeface="+mn-lt"/>
        <a:ea typeface="+mn-ea"/>
        <a:cs typeface="+mn-cs"/>
      </a:defRPr>
    </a:lvl1pPr>
    <a:lvl2pPr marL="457121" algn="l" defTabSz="914242" rtl="0" eaLnBrk="1" latinLnBrk="0" hangingPunct="1">
      <a:defRPr kumimoji="1" sz="1200" kern="1200">
        <a:solidFill>
          <a:schemeClr val="tx1"/>
        </a:solidFill>
        <a:latin typeface="+mn-lt"/>
        <a:ea typeface="+mn-ea"/>
        <a:cs typeface="+mn-cs"/>
      </a:defRPr>
    </a:lvl2pPr>
    <a:lvl3pPr marL="914242" algn="l" defTabSz="914242" rtl="0" eaLnBrk="1" latinLnBrk="0" hangingPunct="1">
      <a:defRPr kumimoji="1" sz="1200" kern="1200">
        <a:solidFill>
          <a:schemeClr val="tx1"/>
        </a:solidFill>
        <a:latin typeface="+mn-lt"/>
        <a:ea typeface="+mn-ea"/>
        <a:cs typeface="+mn-cs"/>
      </a:defRPr>
    </a:lvl3pPr>
    <a:lvl4pPr marL="1371363" algn="l" defTabSz="914242" rtl="0" eaLnBrk="1" latinLnBrk="0" hangingPunct="1">
      <a:defRPr kumimoji="1" sz="1200" kern="1200">
        <a:solidFill>
          <a:schemeClr val="tx1"/>
        </a:solidFill>
        <a:latin typeface="+mn-lt"/>
        <a:ea typeface="+mn-ea"/>
        <a:cs typeface="+mn-cs"/>
      </a:defRPr>
    </a:lvl4pPr>
    <a:lvl5pPr marL="1828485" algn="l" defTabSz="914242" rtl="0" eaLnBrk="1" latinLnBrk="0" hangingPunct="1">
      <a:defRPr kumimoji="1" sz="1200" kern="1200">
        <a:solidFill>
          <a:schemeClr val="tx1"/>
        </a:solidFill>
        <a:latin typeface="+mn-lt"/>
        <a:ea typeface="+mn-ea"/>
        <a:cs typeface="+mn-cs"/>
      </a:defRPr>
    </a:lvl5pPr>
    <a:lvl6pPr marL="2285606" algn="l" defTabSz="914242" rtl="0" eaLnBrk="1" latinLnBrk="0" hangingPunct="1">
      <a:defRPr kumimoji="1" sz="1200" kern="1200">
        <a:solidFill>
          <a:schemeClr val="tx1"/>
        </a:solidFill>
        <a:latin typeface="+mn-lt"/>
        <a:ea typeface="+mn-ea"/>
        <a:cs typeface="+mn-cs"/>
      </a:defRPr>
    </a:lvl6pPr>
    <a:lvl7pPr marL="2742727" algn="l" defTabSz="914242" rtl="0" eaLnBrk="1" latinLnBrk="0" hangingPunct="1">
      <a:defRPr kumimoji="1" sz="1200" kern="1200">
        <a:solidFill>
          <a:schemeClr val="tx1"/>
        </a:solidFill>
        <a:latin typeface="+mn-lt"/>
        <a:ea typeface="+mn-ea"/>
        <a:cs typeface="+mn-cs"/>
      </a:defRPr>
    </a:lvl7pPr>
    <a:lvl8pPr marL="3199848" algn="l" defTabSz="914242" rtl="0" eaLnBrk="1" latinLnBrk="0" hangingPunct="1">
      <a:defRPr kumimoji="1" sz="1200" kern="1200">
        <a:solidFill>
          <a:schemeClr val="tx1"/>
        </a:solidFill>
        <a:latin typeface="+mn-lt"/>
        <a:ea typeface="+mn-ea"/>
        <a:cs typeface="+mn-cs"/>
      </a:defRPr>
    </a:lvl8pPr>
    <a:lvl9pPr marL="3656969" algn="l" defTabSz="914242"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2963" y="746125"/>
            <a:ext cx="2581275" cy="37274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CA83517-791E-4E2A-B531-F44A68BF61E2}" type="slidenum">
              <a:rPr kumimoji="1" lang="ja-JP" altLang="en-US" smtClean="0"/>
              <a:t>1</a:t>
            </a:fld>
            <a:endParaRPr kumimoji="1" lang="ja-JP" altLang="en-US"/>
          </a:p>
        </p:txBody>
      </p:sp>
    </p:spTree>
    <p:extLst>
      <p:ext uri="{BB962C8B-B14F-4D97-AF65-F5344CB8AC3E}">
        <p14:creationId xmlns:p14="http://schemas.microsoft.com/office/powerpoint/2010/main" val="298001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5" y="3077285"/>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2"/>
            <a:ext cx="4800600" cy="2531534"/>
          </a:xfrm>
        </p:spPr>
        <p:txBody>
          <a:bodyPr/>
          <a:lstStyle>
            <a:lvl1pPr marL="0" indent="0" algn="ctr">
              <a:buNone/>
              <a:defRPr>
                <a:solidFill>
                  <a:schemeClr val="tx1">
                    <a:tint val="75000"/>
                  </a:schemeClr>
                </a:solidFill>
              </a:defRPr>
            </a:lvl1pPr>
            <a:lvl2pPr marL="457121" indent="0" algn="ctr">
              <a:buNone/>
              <a:defRPr>
                <a:solidFill>
                  <a:schemeClr val="tx1">
                    <a:tint val="75000"/>
                  </a:schemeClr>
                </a:solidFill>
              </a:defRPr>
            </a:lvl2pPr>
            <a:lvl3pPr marL="914242" indent="0" algn="ctr">
              <a:buNone/>
              <a:defRPr>
                <a:solidFill>
                  <a:schemeClr val="tx1">
                    <a:tint val="75000"/>
                  </a:schemeClr>
                </a:solidFill>
              </a:defRPr>
            </a:lvl3pPr>
            <a:lvl4pPr marL="1371363" indent="0" algn="ctr">
              <a:buNone/>
              <a:defRPr>
                <a:solidFill>
                  <a:schemeClr val="tx1">
                    <a:tint val="75000"/>
                  </a:schemeClr>
                </a:solidFill>
              </a:defRPr>
            </a:lvl4pPr>
            <a:lvl5pPr marL="1828485" indent="0" algn="ctr">
              <a:buNone/>
              <a:defRPr>
                <a:solidFill>
                  <a:schemeClr val="tx1">
                    <a:tint val="75000"/>
                  </a:schemeClr>
                </a:solidFill>
              </a:defRPr>
            </a:lvl5pPr>
            <a:lvl6pPr marL="2285606" indent="0" algn="ctr">
              <a:buNone/>
              <a:defRPr>
                <a:solidFill>
                  <a:schemeClr val="tx1">
                    <a:tint val="75000"/>
                  </a:schemeClr>
                </a:solidFill>
              </a:defRPr>
            </a:lvl6pPr>
            <a:lvl7pPr marL="2742727" indent="0" algn="ctr">
              <a:buNone/>
              <a:defRPr>
                <a:solidFill>
                  <a:schemeClr val="tx1">
                    <a:tint val="75000"/>
                  </a:schemeClr>
                </a:solidFill>
              </a:defRPr>
            </a:lvl7pPr>
            <a:lvl8pPr marL="3199848" indent="0" algn="ctr">
              <a:buNone/>
              <a:defRPr>
                <a:solidFill>
                  <a:schemeClr val="tx1">
                    <a:tint val="75000"/>
                  </a:schemeClr>
                </a:solidFill>
              </a:defRPr>
            </a:lvl8pPr>
            <a:lvl9pPr marL="365696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96F2AF-9A40-4A0C-A639-B7FA5CC33C03}" type="datetime1">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198808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E5B205F-75A6-43DA-A2AD-841DD28D6118}" type="datetime1">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1647045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4" y="396705"/>
            <a:ext cx="1543050" cy="845220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4" y="396705"/>
            <a:ext cx="4514851" cy="845220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8128F9-7556-4BF4-8689-B88B6C465861}" type="datetime1">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591839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694BF3B-755B-41C9-A372-3211E4EFDDB8}" type="datetime1">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2430304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40" y="6365524"/>
            <a:ext cx="5829300" cy="1967441"/>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40" y="4198589"/>
            <a:ext cx="5829300" cy="2166937"/>
          </a:xfrm>
        </p:spPr>
        <p:txBody>
          <a:bodyPr anchor="b"/>
          <a:lstStyle>
            <a:lvl1pPr marL="0" indent="0">
              <a:buNone/>
              <a:defRPr sz="2000">
                <a:solidFill>
                  <a:schemeClr val="tx1">
                    <a:tint val="75000"/>
                  </a:schemeClr>
                </a:solidFill>
              </a:defRPr>
            </a:lvl1pPr>
            <a:lvl2pPr marL="457121" indent="0">
              <a:buNone/>
              <a:defRPr sz="1800">
                <a:solidFill>
                  <a:schemeClr val="tx1">
                    <a:tint val="75000"/>
                  </a:schemeClr>
                </a:solidFill>
              </a:defRPr>
            </a:lvl2pPr>
            <a:lvl3pPr marL="914242" indent="0">
              <a:buNone/>
              <a:defRPr sz="1600">
                <a:solidFill>
                  <a:schemeClr val="tx1">
                    <a:tint val="75000"/>
                  </a:schemeClr>
                </a:solidFill>
              </a:defRPr>
            </a:lvl3pPr>
            <a:lvl4pPr marL="1371363" indent="0">
              <a:buNone/>
              <a:defRPr sz="1400">
                <a:solidFill>
                  <a:schemeClr val="tx1">
                    <a:tint val="75000"/>
                  </a:schemeClr>
                </a:solidFill>
              </a:defRPr>
            </a:lvl4pPr>
            <a:lvl5pPr marL="1828485" indent="0">
              <a:buNone/>
              <a:defRPr sz="1400">
                <a:solidFill>
                  <a:schemeClr val="tx1">
                    <a:tint val="75000"/>
                  </a:schemeClr>
                </a:solidFill>
              </a:defRPr>
            </a:lvl5pPr>
            <a:lvl6pPr marL="2285606" indent="0">
              <a:buNone/>
              <a:defRPr sz="1400">
                <a:solidFill>
                  <a:schemeClr val="tx1">
                    <a:tint val="75000"/>
                  </a:schemeClr>
                </a:solidFill>
              </a:defRPr>
            </a:lvl6pPr>
            <a:lvl7pPr marL="2742727" indent="0">
              <a:buNone/>
              <a:defRPr sz="1400">
                <a:solidFill>
                  <a:schemeClr val="tx1">
                    <a:tint val="75000"/>
                  </a:schemeClr>
                </a:solidFill>
              </a:defRPr>
            </a:lvl7pPr>
            <a:lvl8pPr marL="3199848" indent="0">
              <a:buNone/>
              <a:defRPr sz="1400">
                <a:solidFill>
                  <a:schemeClr val="tx1">
                    <a:tint val="75000"/>
                  </a:schemeClr>
                </a:solidFill>
              </a:defRPr>
            </a:lvl8pPr>
            <a:lvl9pPr marL="365696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4766C3-55BC-483F-8DD5-E9724714BCBB}" type="datetime1">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380596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7"/>
            <a:ext cx="3028950" cy="65375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7"/>
            <a:ext cx="3028950" cy="65375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57CF62D-32D2-4D49-B865-7CAB035F691B}" type="datetime1">
              <a:rPr kumimoji="1" lang="ja-JP" altLang="en-US" smtClean="0"/>
              <a:t>2026/6/17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3563927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2" y="2217386"/>
            <a:ext cx="3030141" cy="924101"/>
          </a:xfrm>
        </p:spPr>
        <p:txBody>
          <a:bodyPr anchor="b"/>
          <a:lstStyle>
            <a:lvl1pPr marL="0" indent="0">
              <a:buNone/>
              <a:defRPr sz="2400" b="1"/>
            </a:lvl1pPr>
            <a:lvl2pPr marL="457121" indent="0">
              <a:buNone/>
              <a:defRPr sz="2000" b="1"/>
            </a:lvl2pPr>
            <a:lvl3pPr marL="914242" indent="0">
              <a:buNone/>
              <a:defRPr sz="1800" b="1"/>
            </a:lvl3pPr>
            <a:lvl4pPr marL="1371363" indent="0">
              <a:buNone/>
              <a:defRPr sz="1600" b="1"/>
            </a:lvl4pPr>
            <a:lvl5pPr marL="1828485" indent="0">
              <a:buNone/>
              <a:defRPr sz="1600" b="1"/>
            </a:lvl5pPr>
            <a:lvl6pPr marL="2285606" indent="0">
              <a:buNone/>
              <a:defRPr sz="1600" b="1"/>
            </a:lvl6pPr>
            <a:lvl7pPr marL="2742727" indent="0">
              <a:buNone/>
              <a:defRPr sz="1600" b="1"/>
            </a:lvl7pPr>
            <a:lvl8pPr marL="3199848" indent="0">
              <a:buNone/>
              <a:defRPr sz="1600" b="1"/>
            </a:lvl8pPr>
            <a:lvl9pPr marL="365696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2" y="3141489"/>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1" y="2217386"/>
            <a:ext cx="3031331" cy="924101"/>
          </a:xfrm>
        </p:spPr>
        <p:txBody>
          <a:bodyPr anchor="b"/>
          <a:lstStyle>
            <a:lvl1pPr marL="0" indent="0">
              <a:buNone/>
              <a:defRPr sz="2400" b="1"/>
            </a:lvl1pPr>
            <a:lvl2pPr marL="457121" indent="0">
              <a:buNone/>
              <a:defRPr sz="2000" b="1"/>
            </a:lvl2pPr>
            <a:lvl3pPr marL="914242" indent="0">
              <a:buNone/>
              <a:defRPr sz="1800" b="1"/>
            </a:lvl3pPr>
            <a:lvl4pPr marL="1371363" indent="0">
              <a:buNone/>
              <a:defRPr sz="1600" b="1"/>
            </a:lvl4pPr>
            <a:lvl5pPr marL="1828485" indent="0">
              <a:buNone/>
              <a:defRPr sz="1600" b="1"/>
            </a:lvl5pPr>
            <a:lvl6pPr marL="2285606" indent="0">
              <a:buNone/>
              <a:defRPr sz="1600" b="1"/>
            </a:lvl6pPr>
            <a:lvl7pPr marL="2742727" indent="0">
              <a:buNone/>
              <a:defRPr sz="1600" b="1"/>
            </a:lvl7pPr>
            <a:lvl8pPr marL="3199848" indent="0">
              <a:buNone/>
              <a:defRPr sz="1600" b="1"/>
            </a:lvl8pPr>
            <a:lvl9pPr marL="365696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1" y="3141489"/>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C934EED-000A-4074-A089-44FBC610BE1A}" type="datetime1">
              <a:rPr kumimoji="1" lang="ja-JP" altLang="en-US" smtClean="0"/>
              <a:t>2026/6/17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4008392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5D200B2-8CC0-4A3E-914B-5AB0F09E63C7}" type="datetime1">
              <a:rPr kumimoji="1" lang="ja-JP" altLang="en-US" smtClean="0"/>
              <a:t>2026/6/17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369755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C8BE565-EB61-47FF-A5E6-6AADAF2B8CDE}" type="datetime1">
              <a:rPr kumimoji="1" lang="ja-JP" altLang="en-US" smtClean="0"/>
              <a:t>2026/6/17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2804770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5" y="394409"/>
            <a:ext cx="2256235" cy="1678516"/>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9" y="394410"/>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5" y="2072928"/>
            <a:ext cx="2256235" cy="6775981"/>
          </a:xfrm>
        </p:spPr>
        <p:txBody>
          <a:bodyPr/>
          <a:lstStyle>
            <a:lvl1pPr marL="0" indent="0">
              <a:buNone/>
              <a:defRPr sz="1400"/>
            </a:lvl1pPr>
            <a:lvl2pPr marL="457121" indent="0">
              <a:buNone/>
              <a:defRPr sz="1200"/>
            </a:lvl2pPr>
            <a:lvl3pPr marL="914242" indent="0">
              <a:buNone/>
              <a:defRPr sz="1000"/>
            </a:lvl3pPr>
            <a:lvl4pPr marL="1371363" indent="0">
              <a:buNone/>
              <a:defRPr sz="900"/>
            </a:lvl4pPr>
            <a:lvl5pPr marL="1828485" indent="0">
              <a:buNone/>
              <a:defRPr sz="900"/>
            </a:lvl5pPr>
            <a:lvl6pPr marL="2285606" indent="0">
              <a:buNone/>
              <a:defRPr sz="900"/>
            </a:lvl6pPr>
            <a:lvl7pPr marL="2742727" indent="0">
              <a:buNone/>
              <a:defRPr sz="900"/>
            </a:lvl7pPr>
            <a:lvl8pPr marL="3199848" indent="0">
              <a:buNone/>
              <a:defRPr sz="900"/>
            </a:lvl8pPr>
            <a:lvl9pPr marL="365696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308E2-449A-4C82-8858-162A51EF9F5B}" type="datetime1">
              <a:rPr kumimoji="1" lang="ja-JP" altLang="en-US" smtClean="0"/>
              <a:t>2026/6/17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3596797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3"/>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121" indent="0">
              <a:buNone/>
              <a:defRPr sz="2800"/>
            </a:lvl2pPr>
            <a:lvl3pPr marL="914242" indent="0">
              <a:buNone/>
              <a:defRPr sz="2400"/>
            </a:lvl3pPr>
            <a:lvl4pPr marL="1371363" indent="0">
              <a:buNone/>
              <a:defRPr sz="2000"/>
            </a:lvl4pPr>
            <a:lvl5pPr marL="1828485" indent="0">
              <a:buNone/>
              <a:defRPr sz="2000"/>
            </a:lvl5pPr>
            <a:lvl6pPr marL="2285606" indent="0">
              <a:buNone/>
              <a:defRPr sz="2000"/>
            </a:lvl6pPr>
            <a:lvl7pPr marL="2742727" indent="0">
              <a:buNone/>
              <a:defRPr sz="2000"/>
            </a:lvl7pPr>
            <a:lvl8pPr marL="3199848" indent="0">
              <a:buNone/>
              <a:defRPr sz="2000"/>
            </a:lvl8pPr>
            <a:lvl9pPr marL="3656969"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5"/>
            <a:ext cx="4114800" cy="1162578"/>
          </a:xfrm>
        </p:spPr>
        <p:txBody>
          <a:bodyPr/>
          <a:lstStyle>
            <a:lvl1pPr marL="0" indent="0">
              <a:buNone/>
              <a:defRPr sz="1400"/>
            </a:lvl1pPr>
            <a:lvl2pPr marL="457121" indent="0">
              <a:buNone/>
              <a:defRPr sz="1200"/>
            </a:lvl2pPr>
            <a:lvl3pPr marL="914242" indent="0">
              <a:buNone/>
              <a:defRPr sz="1000"/>
            </a:lvl3pPr>
            <a:lvl4pPr marL="1371363" indent="0">
              <a:buNone/>
              <a:defRPr sz="900"/>
            </a:lvl4pPr>
            <a:lvl5pPr marL="1828485" indent="0">
              <a:buNone/>
              <a:defRPr sz="900"/>
            </a:lvl5pPr>
            <a:lvl6pPr marL="2285606" indent="0">
              <a:buNone/>
              <a:defRPr sz="900"/>
            </a:lvl6pPr>
            <a:lvl7pPr marL="2742727" indent="0">
              <a:buNone/>
              <a:defRPr sz="900"/>
            </a:lvl7pPr>
            <a:lvl8pPr marL="3199848" indent="0">
              <a:buNone/>
              <a:defRPr sz="900"/>
            </a:lvl8pPr>
            <a:lvl9pPr marL="365696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0DA23A5-34FF-4F6C-86F0-63A3824AA26C}" type="datetime1">
              <a:rPr kumimoji="1" lang="ja-JP" altLang="en-US" smtClean="0"/>
              <a:t>2026/6/17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1450773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700"/>
            <a:ext cx="6172200" cy="1651000"/>
          </a:xfrm>
          <a:prstGeom prst="rect">
            <a:avLst/>
          </a:prstGeom>
        </p:spPr>
        <p:txBody>
          <a:bodyPr vert="horz" lIns="91424" tIns="45712" rIns="91424" bIns="45712"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7"/>
            <a:ext cx="6172200" cy="6537501"/>
          </a:xfrm>
          <a:prstGeom prst="rect">
            <a:avLst/>
          </a:prstGeom>
        </p:spPr>
        <p:txBody>
          <a:bodyPr vert="horz" lIns="91424" tIns="45712" rIns="91424" bIns="45712"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8"/>
            <a:ext cx="1600200" cy="527402"/>
          </a:xfrm>
          <a:prstGeom prst="rect">
            <a:avLst/>
          </a:prstGeom>
        </p:spPr>
        <p:txBody>
          <a:bodyPr vert="horz" lIns="91424" tIns="45712" rIns="91424" bIns="45712" rtlCol="0" anchor="ctr"/>
          <a:lstStyle>
            <a:lvl1pPr algn="l">
              <a:defRPr sz="1200">
                <a:solidFill>
                  <a:schemeClr val="tx1">
                    <a:tint val="75000"/>
                  </a:schemeClr>
                </a:solidFill>
              </a:defRPr>
            </a:lvl1pPr>
          </a:lstStyle>
          <a:p>
            <a:fld id="{8C112EE3-D534-4538-9546-CEABB24A99EC}" type="datetime1">
              <a:rPr kumimoji="1" lang="ja-JP" altLang="en-US" smtClean="0"/>
              <a:t>2026/6/17</a:t>
            </a:fld>
            <a:endParaRPr kumimoji="1" lang="ja-JP" altLang="en-US"/>
          </a:p>
        </p:txBody>
      </p:sp>
      <p:sp>
        <p:nvSpPr>
          <p:cNvPr id="5" name="フッター プレースホルダー 4"/>
          <p:cNvSpPr>
            <a:spLocks noGrp="1"/>
          </p:cNvSpPr>
          <p:nvPr>
            <p:ph type="ftr" sz="quarter" idx="3"/>
          </p:nvPr>
        </p:nvSpPr>
        <p:spPr>
          <a:xfrm>
            <a:off x="2343155" y="9181398"/>
            <a:ext cx="2171700" cy="527402"/>
          </a:xfrm>
          <a:prstGeom prst="rect">
            <a:avLst/>
          </a:prstGeom>
        </p:spPr>
        <p:txBody>
          <a:bodyPr vert="horz" lIns="91424" tIns="45712" rIns="91424" bIns="45712"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1" y="9181398"/>
            <a:ext cx="1600200" cy="527402"/>
          </a:xfrm>
          <a:prstGeom prst="rect">
            <a:avLst/>
          </a:prstGeom>
        </p:spPr>
        <p:txBody>
          <a:bodyPr vert="horz" lIns="91424" tIns="45712" rIns="91424" bIns="45712" rtlCol="0" anchor="ctr"/>
          <a:lstStyle>
            <a:lvl1pPr algn="r">
              <a:defRPr sz="1200">
                <a:solidFill>
                  <a:schemeClr val="tx1">
                    <a:tint val="75000"/>
                  </a:schemeClr>
                </a:solidFill>
              </a:defRPr>
            </a:lvl1pPr>
          </a:lstStyle>
          <a:p>
            <a:fld id="{763D80D7-3F53-4CC9-87E7-36BCA2EF0817}" type="slidenum">
              <a:rPr kumimoji="1" lang="ja-JP" altLang="en-US" smtClean="0"/>
              <a:t>‹#›</a:t>
            </a:fld>
            <a:endParaRPr kumimoji="1" lang="ja-JP" altLang="en-US"/>
          </a:p>
        </p:txBody>
      </p:sp>
    </p:spTree>
    <p:extLst>
      <p:ext uri="{BB962C8B-B14F-4D97-AF65-F5344CB8AC3E}">
        <p14:creationId xmlns:p14="http://schemas.microsoft.com/office/powerpoint/2010/main" val="526104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242" rtl="0" eaLnBrk="1" latinLnBrk="0" hangingPunct="1">
        <a:spcBef>
          <a:spcPct val="0"/>
        </a:spcBef>
        <a:buNone/>
        <a:defRPr kumimoji="1" sz="4400" kern="1200">
          <a:solidFill>
            <a:schemeClr val="tx1"/>
          </a:solidFill>
          <a:latin typeface="+mj-lt"/>
          <a:ea typeface="+mj-ea"/>
          <a:cs typeface="+mj-cs"/>
        </a:defRPr>
      </a:lvl1pPr>
    </p:titleStyle>
    <p:bodyStyle>
      <a:lvl1pPr marL="342841" indent="-342841" algn="l" defTabSz="914242"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822" indent="-285701" algn="l" defTabSz="914242"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803" indent="-228561" algn="l" defTabSz="914242"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599924" indent="-228561" algn="l" defTabSz="914242"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045" indent="-228561" algn="l" defTabSz="914242"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166" indent="-228561" algn="l" defTabSz="914242"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287" indent="-228561" algn="l" defTabSz="914242"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408" indent="-228561" algn="l" defTabSz="914242"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530" indent="-228561" algn="l" defTabSz="914242"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242" rtl="0" eaLnBrk="1" latinLnBrk="0" hangingPunct="1">
        <a:defRPr kumimoji="1" sz="1800" kern="1200">
          <a:solidFill>
            <a:schemeClr val="tx1"/>
          </a:solidFill>
          <a:latin typeface="+mn-lt"/>
          <a:ea typeface="+mn-ea"/>
          <a:cs typeface="+mn-cs"/>
        </a:defRPr>
      </a:lvl1pPr>
      <a:lvl2pPr marL="457121" algn="l" defTabSz="914242" rtl="0" eaLnBrk="1" latinLnBrk="0" hangingPunct="1">
        <a:defRPr kumimoji="1" sz="1800" kern="1200">
          <a:solidFill>
            <a:schemeClr val="tx1"/>
          </a:solidFill>
          <a:latin typeface="+mn-lt"/>
          <a:ea typeface="+mn-ea"/>
          <a:cs typeface="+mn-cs"/>
        </a:defRPr>
      </a:lvl2pPr>
      <a:lvl3pPr marL="914242" algn="l" defTabSz="914242" rtl="0" eaLnBrk="1" latinLnBrk="0" hangingPunct="1">
        <a:defRPr kumimoji="1" sz="1800" kern="1200">
          <a:solidFill>
            <a:schemeClr val="tx1"/>
          </a:solidFill>
          <a:latin typeface="+mn-lt"/>
          <a:ea typeface="+mn-ea"/>
          <a:cs typeface="+mn-cs"/>
        </a:defRPr>
      </a:lvl3pPr>
      <a:lvl4pPr marL="1371363" algn="l" defTabSz="914242" rtl="0" eaLnBrk="1" latinLnBrk="0" hangingPunct="1">
        <a:defRPr kumimoji="1" sz="1800" kern="1200">
          <a:solidFill>
            <a:schemeClr val="tx1"/>
          </a:solidFill>
          <a:latin typeface="+mn-lt"/>
          <a:ea typeface="+mn-ea"/>
          <a:cs typeface="+mn-cs"/>
        </a:defRPr>
      </a:lvl4pPr>
      <a:lvl5pPr marL="1828485" algn="l" defTabSz="914242" rtl="0" eaLnBrk="1" latinLnBrk="0" hangingPunct="1">
        <a:defRPr kumimoji="1" sz="1800" kern="1200">
          <a:solidFill>
            <a:schemeClr val="tx1"/>
          </a:solidFill>
          <a:latin typeface="+mn-lt"/>
          <a:ea typeface="+mn-ea"/>
          <a:cs typeface="+mn-cs"/>
        </a:defRPr>
      </a:lvl5pPr>
      <a:lvl6pPr marL="2285606" algn="l" defTabSz="914242" rtl="0" eaLnBrk="1" latinLnBrk="0" hangingPunct="1">
        <a:defRPr kumimoji="1" sz="1800" kern="1200">
          <a:solidFill>
            <a:schemeClr val="tx1"/>
          </a:solidFill>
          <a:latin typeface="+mn-lt"/>
          <a:ea typeface="+mn-ea"/>
          <a:cs typeface="+mn-cs"/>
        </a:defRPr>
      </a:lvl6pPr>
      <a:lvl7pPr marL="2742727" algn="l" defTabSz="914242" rtl="0" eaLnBrk="1" latinLnBrk="0" hangingPunct="1">
        <a:defRPr kumimoji="1" sz="1800" kern="1200">
          <a:solidFill>
            <a:schemeClr val="tx1"/>
          </a:solidFill>
          <a:latin typeface="+mn-lt"/>
          <a:ea typeface="+mn-ea"/>
          <a:cs typeface="+mn-cs"/>
        </a:defRPr>
      </a:lvl7pPr>
      <a:lvl8pPr marL="3199848" algn="l" defTabSz="914242" rtl="0" eaLnBrk="1" latinLnBrk="0" hangingPunct="1">
        <a:defRPr kumimoji="1" sz="1800" kern="1200">
          <a:solidFill>
            <a:schemeClr val="tx1"/>
          </a:solidFill>
          <a:latin typeface="+mn-lt"/>
          <a:ea typeface="+mn-ea"/>
          <a:cs typeface="+mn-cs"/>
        </a:defRPr>
      </a:lvl8pPr>
      <a:lvl9pPr marL="3656969" algn="l" defTabSz="914242"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97902" y="6528175"/>
            <a:ext cx="6571458" cy="338538"/>
          </a:xfrm>
          <a:prstGeom prst="rect">
            <a:avLst/>
          </a:prstGeom>
          <a:solidFill>
            <a:srgbClr val="00B050"/>
          </a:solidFill>
          <a:ln>
            <a:solidFill>
              <a:schemeClr val="bg1"/>
            </a:solidFill>
          </a:ln>
        </p:spPr>
        <p:style>
          <a:lnRef idx="0">
            <a:schemeClr val="accent2"/>
          </a:lnRef>
          <a:fillRef idx="3">
            <a:schemeClr val="accent2"/>
          </a:fillRef>
          <a:effectRef idx="3">
            <a:schemeClr val="accent2"/>
          </a:effectRef>
          <a:fontRef idx="minor">
            <a:schemeClr val="lt1"/>
          </a:fontRef>
        </p:style>
        <p:txBody>
          <a:bodyPr wrap="square" lIns="91424" tIns="45712" rIns="91424" bIns="45712" rtlCol="0">
            <a:spAutoFit/>
          </a:bodyPr>
          <a:lstStyle/>
          <a:p>
            <a:r>
              <a:rPr lang="ja-JP" altLang="en-US" sz="1600"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○概要</a:t>
            </a:r>
          </a:p>
        </p:txBody>
      </p:sp>
      <p:sp>
        <p:nvSpPr>
          <p:cNvPr id="23" name="テキスト ボックス 22"/>
          <p:cNvSpPr txBox="1"/>
          <p:nvPr/>
        </p:nvSpPr>
        <p:spPr>
          <a:xfrm>
            <a:off x="266354" y="3197805"/>
            <a:ext cx="1272436" cy="400093"/>
          </a:xfrm>
          <a:prstGeom prst="rect">
            <a:avLst/>
          </a:prstGeom>
          <a:solidFill>
            <a:srgbClr val="00B050"/>
          </a:solidFill>
          <a:ln>
            <a:solidFill>
              <a:schemeClr val="bg1"/>
            </a:solidFill>
          </a:ln>
        </p:spPr>
        <p:style>
          <a:lnRef idx="0">
            <a:schemeClr val="accent2"/>
          </a:lnRef>
          <a:fillRef idx="3">
            <a:schemeClr val="accent2"/>
          </a:fillRef>
          <a:effectRef idx="3">
            <a:schemeClr val="accent2"/>
          </a:effectRef>
          <a:fontRef idx="minor">
            <a:schemeClr val="lt1"/>
          </a:fontRef>
        </p:style>
        <p:txBody>
          <a:bodyPr wrap="square" lIns="91424" tIns="45712" rIns="91424" bIns="45712" rtlCol="0">
            <a:spAutoFit/>
          </a:bodyPr>
          <a:lstStyle/>
          <a:p>
            <a:pPr algn="dist"/>
            <a:r>
              <a:rPr lang="ja-JP" altLang="en-US" sz="2000"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支給額</a:t>
            </a:r>
          </a:p>
        </p:txBody>
      </p:sp>
      <p:sp>
        <p:nvSpPr>
          <p:cNvPr id="10" name="テキスト ボックス 9"/>
          <p:cNvSpPr txBox="1"/>
          <p:nvPr/>
        </p:nvSpPr>
        <p:spPr>
          <a:xfrm>
            <a:off x="1637572" y="3107795"/>
            <a:ext cx="5301818" cy="70787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24" tIns="45712" rIns="91424" bIns="45712" rtlCol="0">
            <a:spAutoFit/>
          </a:bodyPr>
          <a:lstStyle/>
          <a:p>
            <a:r>
              <a:rPr lang="ja-JP" altLang="en-US" sz="1600" dirty="0">
                <a:solidFill>
                  <a:schemeClr val="tx1"/>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最大</a:t>
            </a:r>
            <a:r>
              <a:rPr lang="ja-JP" altLang="en-US" sz="2800" dirty="0">
                <a:solidFill>
                  <a:schemeClr val="tx1"/>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１００万円</a:t>
            </a:r>
            <a:r>
              <a:rPr lang="ja-JP" altLang="en-US" sz="1600" dirty="0">
                <a:solidFill>
                  <a:schemeClr val="tx1"/>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（補助率</a:t>
            </a:r>
            <a:r>
              <a:rPr lang="en-US" altLang="ja-JP" sz="2800" dirty="0">
                <a:solidFill>
                  <a:schemeClr val="tx1"/>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1/2</a:t>
            </a:r>
            <a:r>
              <a:rPr lang="ja-JP" altLang="en-US" sz="1600" dirty="0">
                <a:solidFill>
                  <a:schemeClr val="tx1"/>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a:t>
            </a:r>
            <a:endParaRPr lang="en-US" altLang="ja-JP" sz="2000" dirty="0">
              <a:solidFill>
                <a:schemeClr val="tx1"/>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endParaRPr>
          </a:p>
          <a:p>
            <a:r>
              <a:rPr lang="ja-JP" altLang="en-US" sz="1200" dirty="0">
                <a:solidFill>
                  <a:schemeClr val="tx1"/>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a:t>
            </a:r>
            <a:r>
              <a:rPr lang="en-US" altLang="ja-JP" sz="1200" dirty="0">
                <a:solidFill>
                  <a:schemeClr val="tx1"/>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1,000</a:t>
            </a:r>
            <a:r>
              <a:rPr lang="ja-JP" altLang="en-US" sz="1200" dirty="0">
                <a:solidFill>
                  <a:schemeClr val="tx1"/>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円未満は切り捨て）</a:t>
            </a:r>
            <a:endParaRPr lang="en-US" altLang="ja-JP" dirty="0">
              <a:solidFill>
                <a:srgbClr val="FF0000"/>
              </a:solidFill>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endParaRPr>
          </a:p>
        </p:txBody>
      </p:sp>
      <p:sp>
        <p:nvSpPr>
          <p:cNvPr id="20" name="テキスト ボックス 19"/>
          <p:cNvSpPr txBox="1"/>
          <p:nvPr/>
        </p:nvSpPr>
        <p:spPr>
          <a:xfrm>
            <a:off x="266354" y="4059864"/>
            <a:ext cx="1272436" cy="646315"/>
          </a:xfrm>
          <a:prstGeom prst="rect">
            <a:avLst/>
          </a:prstGeom>
          <a:solidFill>
            <a:srgbClr val="00B050"/>
          </a:solidFill>
          <a:ln>
            <a:solidFill>
              <a:schemeClr val="bg1"/>
            </a:solidFill>
          </a:ln>
        </p:spPr>
        <p:style>
          <a:lnRef idx="0">
            <a:schemeClr val="accent2"/>
          </a:lnRef>
          <a:fillRef idx="3">
            <a:schemeClr val="accent2"/>
          </a:fillRef>
          <a:effectRef idx="3">
            <a:schemeClr val="accent2"/>
          </a:effectRef>
          <a:fontRef idx="minor">
            <a:schemeClr val="lt1"/>
          </a:fontRef>
        </p:style>
        <p:txBody>
          <a:bodyPr wrap="square" lIns="91424" tIns="45712" rIns="91424" bIns="45712" rtlCol="0">
            <a:spAutoFit/>
          </a:bodyPr>
          <a:lstStyle/>
          <a:p>
            <a:pPr algn="dist"/>
            <a:r>
              <a:rPr lang="ja-JP" altLang="en-US"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支援対象</a:t>
            </a:r>
            <a:endParaRPr lang="en-US" altLang="ja-JP"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endParaRPr>
          </a:p>
          <a:p>
            <a:pPr algn="dist"/>
            <a:r>
              <a:rPr lang="ja-JP" altLang="en-US"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取組例</a:t>
            </a:r>
          </a:p>
        </p:txBody>
      </p:sp>
      <p:sp>
        <p:nvSpPr>
          <p:cNvPr id="21" name="テキスト ボックス 20"/>
          <p:cNvSpPr txBox="1"/>
          <p:nvPr/>
        </p:nvSpPr>
        <p:spPr>
          <a:xfrm>
            <a:off x="1682577" y="4079321"/>
            <a:ext cx="5031788" cy="738664"/>
          </a:xfrm>
          <a:prstGeom prst="rect">
            <a:avLst/>
          </a:prstGeom>
          <a:noFill/>
          <a:ln w="19050">
            <a:noFill/>
            <a:prstDash val="solid"/>
          </a:ln>
        </p:spPr>
        <p:txBody>
          <a:bodyPr wrap="square" rtlCol="0">
            <a:spAutoFit/>
          </a:bodyPr>
          <a:lstStyle/>
          <a:p>
            <a:r>
              <a:rPr lang="ja-JP" altLang="en-US"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・収益性向上（高収益作物導入など）</a:t>
            </a:r>
            <a:endPar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endParaRPr>
          </a:p>
          <a:p>
            <a:r>
              <a:rPr lang="ja-JP" altLang="en-US"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・生産性向上（規模拡大・コスト削減など）</a:t>
            </a:r>
            <a:endPar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endParaRPr>
          </a:p>
          <a:p>
            <a:r>
              <a:rPr lang="ja-JP" altLang="en-US"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・販路開拓（</a:t>
            </a:r>
            <a:r>
              <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EC</a:t>
            </a:r>
            <a:r>
              <a:rPr lang="ja-JP" altLang="en-US"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販売システム構築・海外輸出など）</a:t>
            </a:r>
            <a:endPar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endParaRPr>
          </a:p>
        </p:txBody>
      </p:sp>
      <p:sp>
        <p:nvSpPr>
          <p:cNvPr id="25" name="テキスト ボックス 24"/>
          <p:cNvSpPr txBox="1"/>
          <p:nvPr/>
        </p:nvSpPr>
        <p:spPr>
          <a:xfrm>
            <a:off x="-2238980" y="8664144"/>
            <a:ext cx="3952071" cy="276999"/>
          </a:xfrm>
          <a:prstGeom prst="rect">
            <a:avLst/>
          </a:prstGeom>
          <a:noFill/>
          <a:ln w="19050">
            <a:noFill/>
            <a:prstDash val="solid"/>
          </a:ln>
        </p:spPr>
        <p:txBody>
          <a:bodyPr wrap="square" rtlCol="0">
            <a:spAutoFit/>
          </a:bodyPr>
          <a:lstStyle/>
          <a:p>
            <a:endParaRPr lang="en-US" altLang="ja-JP" sz="1200" dirty="0">
              <a:latin typeface="UD デジタル 教科書体 NK" panose="02020400000000000000" pitchFamily="18" charset="-128"/>
              <a:ea typeface="UD デジタル 教科書体 NK" panose="02020400000000000000" pitchFamily="18" charset="-128"/>
            </a:endParaRPr>
          </a:p>
        </p:txBody>
      </p:sp>
      <p:pic>
        <p:nvPicPr>
          <p:cNvPr id="3" name="図 2"/>
          <p:cNvPicPr>
            <a:picLocks noChangeAspect="1"/>
          </p:cNvPicPr>
          <p:nvPr/>
        </p:nvPicPr>
        <p:blipFill>
          <a:blip r:embed="rId3"/>
          <a:stretch>
            <a:fillRect/>
          </a:stretch>
        </p:blipFill>
        <p:spPr>
          <a:xfrm flipH="1">
            <a:off x="4959170" y="7608295"/>
            <a:ext cx="945105" cy="945105"/>
          </a:xfrm>
          <a:prstGeom prst="rect">
            <a:avLst/>
          </a:prstGeom>
        </p:spPr>
      </p:pic>
      <p:sp>
        <p:nvSpPr>
          <p:cNvPr id="4" name="テキスト ボックス 3">
            <a:extLst>
              <a:ext uri="{FF2B5EF4-FFF2-40B4-BE49-F238E27FC236}">
                <a16:creationId xmlns:a16="http://schemas.microsoft.com/office/drawing/2014/main" id="{7DC88862-C29A-BF3F-EED0-BF7194EFC573}"/>
              </a:ext>
            </a:extLst>
          </p:cNvPr>
          <p:cNvSpPr txBox="1"/>
          <p:nvPr/>
        </p:nvSpPr>
        <p:spPr>
          <a:xfrm>
            <a:off x="0" y="545082"/>
            <a:ext cx="6853326" cy="1446550"/>
          </a:xfrm>
          <a:prstGeom prst="rect">
            <a:avLst/>
          </a:prstGeom>
          <a:noFill/>
          <a:ln w="38100">
            <a:solidFill>
              <a:schemeClr val="tx1"/>
            </a:solidFill>
          </a:ln>
        </p:spPr>
        <p:txBody>
          <a:bodyPr wrap="square" rtlCol="0">
            <a:spAutoFit/>
          </a:bodyPr>
          <a:lstStyle/>
          <a:p>
            <a:pPr algn="ctr"/>
            <a:r>
              <a:rPr kumimoji="1" lang="ja-JP" altLang="en-US" sz="4000" dirty="0">
                <a:ln>
                  <a:solidFill>
                    <a:schemeClr val="tx1"/>
                  </a:solidFill>
                </a:ln>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rPr>
              <a:t>最大</a:t>
            </a:r>
            <a:r>
              <a:rPr kumimoji="1" lang="en-US" altLang="ja-JP" sz="4000" dirty="0">
                <a:ln>
                  <a:solidFill>
                    <a:schemeClr val="tx1"/>
                  </a:solidFill>
                </a:ln>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rPr>
              <a:t>100</a:t>
            </a:r>
            <a:r>
              <a:rPr kumimoji="1" lang="ja-JP" altLang="en-US" sz="4000" dirty="0">
                <a:ln>
                  <a:solidFill>
                    <a:schemeClr val="tx1"/>
                  </a:solidFill>
                </a:ln>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rPr>
              <a:t>万円</a:t>
            </a:r>
            <a:endParaRPr kumimoji="1" lang="en-US" altLang="ja-JP" sz="4000" dirty="0">
              <a:ln>
                <a:solidFill>
                  <a:schemeClr val="tx1"/>
                </a:solidFill>
              </a:ln>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endParaRPr>
          </a:p>
          <a:p>
            <a:pPr algn="ctr"/>
            <a:r>
              <a:rPr kumimoji="1" lang="ja-JP" altLang="en-US" sz="4800" dirty="0">
                <a:ln>
                  <a:solidFill>
                    <a:schemeClr val="tx1"/>
                  </a:solidFill>
                </a:ln>
                <a:effectLst>
                  <a:outerShdw blurRad="38100" dist="38100" dir="2700000" algn="tl">
                    <a:srgbClr val="000000">
                      <a:alpha val="43137"/>
                    </a:srgbClr>
                  </a:outerShdw>
                </a:effectLst>
                <a:latin typeface="HGS創英角ｺﾞｼｯｸUB" panose="020B0900000000000000" pitchFamily="50" charset="-128"/>
                <a:ea typeface="HGS創英角ｺﾞｼｯｸUB" panose="020B0900000000000000" pitchFamily="50" charset="-128"/>
              </a:rPr>
              <a:t>農業チャレンジ補助金</a:t>
            </a:r>
          </a:p>
        </p:txBody>
      </p:sp>
      <p:sp>
        <p:nvSpPr>
          <p:cNvPr id="6" name="テキスト ボックス 5">
            <a:extLst>
              <a:ext uri="{FF2B5EF4-FFF2-40B4-BE49-F238E27FC236}">
                <a16:creationId xmlns:a16="http://schemas.microsoft.com/office/drawing/2014/main" id="{49A22FAF-66BA-6AD0-EF56-A3F155D16FDB}"/>
              </a:ext>
            </a:extLst>
          </p:cNvPr>
          <p:cNvSpPr txBox="1"/>
          <p:nvPr/>
        </p:nvSpPr>
        <p:spPr>
          <a:xfrm>
            <a:off x="-81390" y="99568"/>
            <a:ext cx="7020780" cy="338554"/>
          </a:xfrm>
          <a:prstGeom prst="rect">
            <a:avLst/>
          </a:prstGeom>
        </p:spPr>
        <p:style>
          <a:lnRef idx="2">
            <a:schemeClr val="dk1">
              <a:shade val="15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600" dirty="0">
                <a:latin typeface="UD デジタル 教科書体 N-B" panose="02020700000000000000" pitchFamily="17" charset="-128"/>
                <a:ea typeface="UD デジタル 教科書体 N-B" panose="02020700000000000000" pitchFamily="17" charset="-128"/>
              </a:rPr>
              <a:t>認定農業者・認定新規就農者・有機農業者・地域グループ営農団体の皆様</a:t>
            </a:r>
          </a:p>
        </p:txBody>
      </p:sp>
      <p:sp>
        <p:nvSpPr>
          <p:cNvPr id="2" name="正方形/長方形 1">
            <a:extLst>
              <a:ext uri="{FF2B5EF4-FFF2-40B4-BE49-F238E27FC236}">
                <a16:creationId xmlns:a16="http://schemas.microsoft.com/office/drawing/2014/main" id="{9803BA43-F07B-2480-DB41-20D020695529}"/>
              </a:ext>
            </a:extLst>
          </p:cNvPr>
          <p:cNvSpPr/>
          <p:nvPr/>
        </p:nvSpPr>
        <p:spPr>
          <a:xfrm>
            <a:off x="0" y="8941143"/>
            <a:ext cx="6858000" cy="94931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r>
              <a:rPr lang="ja-JP" altLang="en-US" sz="1400" dirty="0">
                <a:solidFill>
                  <a:schemeClr val="bg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問合せ・申込先</a:t>
            </a:r>
            <a:endParaRPr lang="en-US" altLang="ja-JP" sz="1400" dirty="0">
              <a:solidFill>
                <a:schemeClr val="bg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endParaRPr>
          </a:p>
          <a:p>
            <a:r>
              <a:rPr lang="ja-JP" altLang="en-US" sz="1400" dirty="0">
                <a:solidFill>
                  <a:schemeClr val="bg1"/>
                </a:solidFill>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東広島市産業部農林水産課　住所：東広島市西条栄町８番２９号</a:t>
            </a:r>
          </a:p>
          <a:p>
            <a:r>
              <a:rPr lang="ja-JP" altLang="en-US" sz="1400" dirty="0">
                <a:solidFill>
                  <a:schemeClr val="bg1"/>
                </a:solidFill>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電話番号：</a:t>
            </a:r>
            <a:r>
              <a:rPr lang="en-US" altLang="ja-JP" sz="1400" dirty="0">
                <a:solidFill>
                  <a:schemeClr val="bg1"/>
                </a:solidFill>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082-420-0939</a:t>
            </a:r>
            <a:r>
              <a:rPr lang="ja-JP" altLang="en-US" sz="1400" dirty="0">
                <a:solidFill>
                  <a:schemeClr val="bg1"/>
                </a:solidFill>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　　</a:t>
            </a:r>
            <a:r>
              <a:rPr lang="en-US" altLang="ja-JP" sz="1400" dirty="0">
                <a:solidFill>
                  <a:schemeClr val="bg1"/>
                </a:solidFill>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FAX</a:t>
            </a:r>
            <a:r>
              <a:rPr lang="ja-JP" altLang="en-US" sz="1400" dirty="0">
                <a:solidFill>
                  <a:schemeClr val="bg1"/>
                </a:solidFill>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番号：</a:t>
            </a:r>
            <a:r>
              <a:rPr lang="en-US" altLang="ja-JP" sz="1400" dirty="0">
                <a:solidFill>
                  <a:schemeClr val="bg1"/>
                </a:solidFill>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082-422-5144</a:t>
            </a:r>
          </a:p>
          <a:p>
            <a:r>
              <a:rPr lang="ja-JP" altLang="en-US" sz="1400" dirty="0">
                <a:solidFill>
                  <a:schemeClr val="bg1"/>
                </a:solidFill>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メールアドレス：</a:t>
            </a:r>
            <a:r>
              <a:rPr lang="en-US" altLang="ja-JP" sz="1400" dirty="0">
                <a:solidFill>
                  <a:schemeClr val="bg1"/>
                </a:solidFill>
                <a:effectLst>
                  <a:outerShdw blurRad="38100" dist="38100" dir="2700000" algn="tl">
                    <a:srgbClr val="000000">
                      <a:alpha val="43137"/>
                    </a:srgbClr>
                  </a:outerShdw>
                </a:effectLst>
                <a:latin typeface="UD デジタル 教科書体 N-R" panose="02020400000000000000" pitchFamily="17" charset="-128"/>
                <a:ea typeface="UD デジタル 教科書体 N-R" panose="02020400000000000000" pitchFamily="17" charset="-128"/>
              </a:rPr>
              <a:t>hgh200939@city.higashihiroshima.lg.jp</a:t>
            </a:r>
          </a:p>
        </p:txBody>
      </p:sp>
      <p:sp>
        <p:nvSpPr>
          <p:cNvPr id="8" name="テキスト ボックス 11">
            <a:extLst>
              <a:ext uri="{FF2B5EF4-FFF2-40B4-BE49-F238E27FC236}">
                <a16:creationId xmlns:a16="http://schemas.microsoft.com/office/drawing/2014/main" id="{27F82086-0BCA-2620-F036-EE61F138E1B0}"/>
              </a:ext>
            </a:extLst>
          </p:cNvPr>
          <p:cNvSpPr txBox="1">
            <a:spLocks noChangeArrowheads="1"/>
          </p:cNvSpPr>
          <p:nvPr/>
        </p:nvSpPr>
        <p:spPr bwMode="auto">
          <a:xfrm>
            <a:off x="1652102" y="2387715"/>
            <a:ext cx="5201224" cy="707878"/>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wrap="square" lIns="91433" tIns="45716" rIns="91433" bIns="45716">
            <a:spAutoFit/>
          </a:bodyPr>
          <a:lstStyle/>
          <a:p>
            <a:r>
              <a:rPr lang="ja-JP" altLang="en-US" sz="28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令和</a:t>
            </a:r>
            <a:r>
              <a:rPr lang="en-US" altLang="ja-JP" sz="28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8</a:t>
            </a:r>
            <a:r>
              <a:rPr lang="ja-JP" altLang="en-US" sz="28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年</a:t>
            </a:r>
            <a:r>
              <a:rPr lang="en-US" altLang="ja-JP" sz="28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7</a:t>
            </a:r>
            <a:r>
              <a:rPr lang="ja-JP" altLang="en-US" sz="28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月</a:t>
            </a:r>
            <a:r>
              <a:rPr lang="en-US" altLang="ja-JP" sz="28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31</a:t>
            </a:r>
            <a:r>
              <a:rPr lang="ja-JP" altLang="en-US" sz="28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日（金）</a:t>
            </a:r>
            <a:r>
              <a:rPr lang="en-US" altLang="ja-JP" sz="20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a:t>
            </a:r>
            <a:r>
              <a:rPr lang="ja-JP" altLang="en-US" sz="20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必着</a:t>
            </a:r>
            <a:r>
              <a:rPr lang="en-US" altLang="ja-JP" sz="20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a:t>
            </a:r>
          </a:p>
          <a:p>
            <a:r>
              <a:rPr lang="en-US" altLang="ja-JP" sz="12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a:t>
            </a:r>
            <a:r>
              <a:rPr lang="ja-JP" altLang="en-US" sz="1200"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郵便の場合は当日消印有効</a:t>
            </a:r>
            <a:endParaRPr lang="en-US" altLang="ja-JP" dirty="0">
              <a:solidFill>
                <a:schemeClr val="tx1"/>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1">
            <a:extLst>
              <a:ext uri="{FF2B5EF4-FFF2-40B4-BE49-F238E27FC236}">
                <a16:creationId xmlns:a16="http://schemas.microsoft.com/office/drawing/2014/main" id="{F06DE7A7-BDAE-D953-1812-857886F0D068}"/>
              </a:ext>
            </a:extLst>
          </p:cNvPr>
          <p:cNvSpPr txBox="1">
            <a:spLocks noChangeArrowheads="1"/>
          </p:cNvSpPr>
          <p:nvPr/>
        </p:nvSpPr>
        <p:spPr bwMode="auto">
          <a:xfrm>
            <a:off x="274277" y="6878785"/>
            <a:ext cx="4549877" cy="1107988"/>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wrap="square" lIns="91433" tIns="45716" rIns="91433" bIns="45716">
            <a:spAutoFit/>
          </a:bodyPr>
          <a:lstStyle/>
          <a:p>
            <a:r>
              <a:rPr lang="en-US" altLang="ja-JP"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a:t>
            </a:r>
            <a:r>
              <a:rPr lang="ja-JP" altLang="en-US"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申請方法</a:t>
            </a:r>
            <a:r>
              <a:rPr lang="en-US" altLang="ja-JP"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a:t>
            </a:r>
          </a:p>
          <a:p>
            <a:r>
              <a:rPr lang="ja-JP" altLang="en-US" sz="900" dirty="0">
                <a:latin typeface="UD デジタル 教科書体 NK" panose="02020400000000000000" pitchFamily="18" charset="-128"/>
                <a:ea typeface="UD デジタル 教科書体 NK" panose="02020400000000000000" pitchFamily="18" charset="-128"/>
              </a:rPr>
              <a:t>次の書類を揃えて、東広島市産業部農林水産課へご提出ください。</a:t>
            </a:r>
            <a:r>
              <a:rPr lang="ja-JP" altLang="en-US" sz="900" dirty="0">
                <a:latin typeface="HGP創英角ｺﾞｼｯｸUB" panose="020B0900000000000000" pitchFamily="50" charset="-128"/>
                <a:ea typeface="HGP創英角ｺﾞｼｯｸUB" panose="020B0900000000000000" pitchFamily="50" charset="-128"/>
              </a:rPr>
              <a:t>（郵送又はメールも可能）</a:t>
            </a:r>
            <a:endParaRPr lang="en-US" altLang="ja-JP" sz="900" dirty="0">
              <a:latin typeface="HGP創英角ｺﾞｼｯｸUB" panose="020B0900000000000000" pitchFamily="50" charset="-128"/>
              <a:ea typeface="HGP創英角ｺﾞｼｯｸUB" panose="020B0900000000000000" pitchFamily="50" charset="-128"/>
            </a:endParaRPr>
          </a:p>
          <a:p>
            <a:r>
              <a:rPr lang="ja-JP" altLang="en-US" sz="900" dirty="0">
                <a:latin typeface="UD デジタル 教科書体 NK" panose="02020400000000000000" pitchFamily="18" charset="-128"/>
                <a:ea typeface="UD デジタル 教科書体 NK" panose="02020400000000000000" pitchFamily="18" charset="-128"/>
              </a:rPr>
              <a:t>①採択申請書（様式第１号）</a:t>
            </a:r>
            <a:endParaRPr lang="en-US" altLang="ja-JP" sz="900" dirty="0">
              <a:latin typeface="UD デジタル 教科書体 NK" panose="02020400000000000000" pitchFamily="18" charset="-128"/>
              <a:ea typeface="UD デジタル 教科書体 NK" panose="02020400000000000000" pitchFamily="18" charset="-128"/>
            </a:endParaRPr>
          </a:p>
          <a:p>
            <a:r>
              <a:rPr lang="ja-JP" altLang="en-US" sz="900" dirty="0">
                <a:latin typeface="UD デジタル 教科書体 NK" panose="02020400000000000000" pitchFamily="18" charset="-128"/>
                <a:ea typeface="UD デジタル 教科書体 NK" panose="02020400000000000000" pitchFamily="18" charset="-128"/>
              </a:rPr>
              <a:t>②事業計画書（様式第２号）</a:t>
            </a:r>
            <a:endParaRPr lang="en-US" altLang="ja-JP" sz="900" dirty="0">
              <a:latin typeface="UD デジタル 教科書体 NK" panose="02020400000000000000" pitchFamily="18" charset="-128"/>
              <a:ea typeface="UD デジタル 教科書体 NK" panose="02020400000000000000" pitchFamily="18" charset="-128"/>
            </a:endParaRPr>
          </a:p>
          <a:p>
            <a:r>
              <a:rPr lang="ja-JP" altLang="en-US" sz="900" dirty="0">
                <a:latin typeface="UD デジタル 教科書体 NK" panose="02020400000000000000" pitchFamily="18" charset="-128"/>
                <a:ea typeface="UD デジタル 教科書体 NK" panose="02020400000000000000" pitchFamily="18" charset="-128"/>
              </a:rPr>
              <a:t>③</a:t>
            </a:r>
            <a:r>
              <a:rPr lang="ja-JP" altLang="ja-JP" sz="900" dirty="0">
                <a:latin typeface="UD デジタル 教科書体 NK" panose="02020400000000000000" pitchFamily="18" charset="-128"/>
                <a:ea typeface="UD デジタル 教科書体 NK" panose="02020400000000000000" pitchFamily="18" charset="-128"/>
              </a:rPr>
              <a:t>事業予算書（別記様式３号）</a:t>
            </a:r>
            <a:endParaRPr lang="en-US" altLang="ja-JP" sz="900" dirty="0">
              <a:latin typeface="UD デジタル 教科書体 NK" panose="02020400000000000000" pitchFamily="18" charset="-128"/>
              <a:ea typeface="UD デジタル 教科書体 NK" panose="02020400000000000000" pitchFamily="18" charset="-128"/>
            </a:endParaRPr>
          </a:p>
          <a:p>
            <a:r>
              <a:rPr lang="ja-JP" altLang="en-US" sz="900" dirty="0">
                <a:latin typeface="UD デジタル 教科書体 NK" panose="02020400000000000000" pitchFamily="18" charset="-128"/>
                <a:ea typeface="UD デジタル 教科書体 NK" panose="02020400000000000000" pitchFamily="18" charset="-128"/>
              </a:rPr>
              <a:t>③対象経費が分かる見積書等</a:t>
            </a:r>
            <a:endParaRPr lang="en-US" altLang="ja-JP" sz="900" dirty="0">
              <a:latin typeface="UD デジタル 教科書体 NK" panose="02020400000000000000" pitchFamily="18" charset="-128"/>
              <a:ea typeface="UD デジタル 教科書体 NK" panose="02020400000000000000" pitchFamily="18" charset="-128"/>
            </a:endParaRPr>
          </a:p>
          <a:p>
            <a:r>
              <a:rPr lang="ja-JP" altLang="en-US" sz="900" dirty="0">
                <a:latin typeface="UD デジタル 教科書体 NK" panose="02020400000000000000" pitchFamily="18" charset="-128"/>
                <a:ea typeface="UD デジタル 教科書体 NK" panose="02020400000000000000" pitchFamily="18" charset="-128"/>
              </a:rPr>
              <a:t>④その他市長が必要と認める書類</a:t>
            </a:r>
            <a:endParaRPr lang="en-US" altLang="ja-JP" sz="900" dirty="0">
              <a:latin typeface="UD デジタル 教科書体 NK" panose="02020400000000000000" pitchFamily="18" charset="-128"/>
              <a:ea typeface="UD デジタル 教科書体 NK" panose="02020400000000000000" pitchFamily="18" charset="-128"/>
            </a:endParaRPr>
          </a:p>
        </p:txBody>
      </p:sp>
      <p:sp>
        <p:nvSpPr>
          <p:cNvPr id="16" name="テキスト ボックス 11">
            <a:extLst>
              <a:ext uri="{FF2B5EF4-FFF2-40B4-BE49-F238E27FC236}">
                <a16:creationId xmlns:a16="http://schemas.microsoft.com/office/drawing/2014/main" id="{F314256B-ED0F-EBD4-5E04-DE1BF6EB0169}"/>
              </a:ext>
            </a:extLst>
          </p:cNvPr>
          <p:cNvSpPr txBox="1">
            <a:spLocks noChangeArrowheads="1"/>
          </p:cNvSpPr>
          <p:nvPr/>
        </p:nvSpPr>
        <p:spPr bwMode="auto">
          <a:xfrm>
            <a:off x="266354" y="7968335"/>
            <a:ext cx="4226222" cy="715572"/>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wrap="square" lIns="91433" tIns="45716" rIns="91433" bIns="45716">
            <a:spAutoFit/>
          </a:bodyPr>
          <a:lstStyle/>
          <a:p>
            <a:r>
              <a:rPr lang="en-US" altLang="ja-JP"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a:t>
            </a:r>
            <a:r>
              <a:rPr lang="ja-JP" altLang="en-US"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事業期間</a:t>
            </a:r>
            <a:r>
              <a:rPr lang="en-US" altLang="ja-JP"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a:t>
            </a:r>
          </a:p>
          <a:p>
            <a:r>
              <a:rPr lang="ja-JP" altLang="en-US" sz="900" dirty="0">
                <a:latin typeface="UD デジタル 教科書体 NK" panose="02020400000000000000" pitchFamily="18" charset="-128"/>
                <a:ea typeface="UD デジタル 教科書体 NK" panose="02020400000000000000" pitchFamily="18" charset="-128"/>
              </a:rPr>
              <a:t>交付決定日（８月中予定）～令和９年２月１９日まで</a:t>
            </a:r>
            <a:endParaRPr lang="en-US" altLang="ja-JP" sz="900" dirty="0">
              <a:latin typeface="UD デジタル 教科書体 NK" panose="02020400000000000000" pitchFamily="18" charset="-128"/>
              <a:ea typeface="UD デジタル 教科書体 NK" panose="02020400000000000000" pitchFamily="18" charset="-128"/>
            </a:endParaRPr>
          </a:p>
          <a:p>
            <a:r>
              <a:rPr lang="ja-JP" altLang="en-US" sz="900" dirty="0">
                <a:latin typeface="UD デジタル 教科書体 NK" panose="02020400000000000000" pitchFamily="18" charset="-128"/>
                <a:ea typeface="UD デジタル 教科書体 NK" panose="02020400000000000000" pitchFamily="18" charset="-128"/>
              </a:rPr>
              <a:t>実績報告が３月</a:t>
            </a:r>
            <a:r>
              <a:rPr lang="en-US" altLang="ja-JP" sz="900" dirty="0">
                <a:latin typeface="UD デジタル 教科書体 NK" panose="02020400000000000000" pitchFamily="18" charset="-128"/>
                <a:ea typeface="UD デジタル 教科書体 NK" panose="02020400000000000000" pitchFamily="18" charset="-128"/>
              </a:rPr>
              <a:t>12</a:t>
            </a:r>
            <a:r>
              <a:rPr lang="ja-JP" altLang="en-US" sz="900" dirty="0">
                <a:latin typeface="UD デジタル 教科書体 NK" panose="02020400000000000000" pitchFamily="18" charset="-128"/>
                <a:ea typeface="UD デジタル 教科書体 NK" panose="02020400000000000000" pitchFamily="18" charset="-128"/>
              </a:rPr>
              <a:t>日（金）に完了しない場合、補助金の交付はできません。</a:t>
            </a:r>
          </a:p>
          <a:p>
            <a:endParaRPr lang="ja-JP" altLang="en-US" sz="105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1">
            <a:extLst>
              <a:ext uri="{FF2B5EF4-FFF2-40B4-BE49-F238E27FC236}">
                <a16:creationId xmlns:a16="http://schemas.microsoft.com/office/drawing/2014/main" id="{AACB788A-968B-7D4F-2653-403248C4B8E0}"/>
              </a:ext>
            </a:extLst>
          </p:cNvPr>
          <p:cNvSpPr txBox="1">
            <a:spLocks noChangeArrowheads="1"/>
          </p:cNvSpPr>
          <p:nvPr/>
        </p:nvSpPr>
        <p:spPr bwMode="auto">
          <a:xfrm>
            <a:off x="1713090" y="4960080"/>
            <a:ext cx="4956269" cy="1585041"/>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wrap="square" lIns="91433" tIns="45716" rIns="91433" bIns="45716">
            <a:spAutoFit/>
          </a:bodyPr>
          <a:lstStyle/>
          <a:p>
            <a:r>
              <a:rPr lang="ja-JP" altLang="en-US" sz="1600" dirty="0">
                <a:ln w="18415" cmpd="sng">
                  <a:noFill/>
                  <a:prstDash val="solid"/>
                </a:ln>
                <a:solidFill>
                  <a:sysClr val="windowText" lastClr="000000"/>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rPr>
              <a:t>●こんな方が対象です</a:t>
            </a:r>
            <a:endParaRPr lang="en-US" altLang="ja-JP" sz="1600" dirty="0">
              <a:ln w="18415" cmpd="sng">
                <a:noFill/>
                <a:prstDash val="solid"/>
              </a:ln>
              <a:solidFill>
                <a:sysClr val="windowText" lastClr="000000"/>
              </a:solidFill>
              <a:effectLst>
                <a:outerShdw blurRad="38100" dist="38100" dir="2700000" algn="tl">
                  <a:srgbClr val="000000">
                    <a:alpha val="43137"/>
                  </a:srgbClr>
                </a:outerShdw>
              </a:effectLst>
              <a:latin typeface="UD デジタル 教科書体 NP-B" panose="02020700000000000000" pitchFamily="18" charset="-128"/>
              <a:ea typeface="UD デジタル 教科書体 NP-B" panose="02020700000000000000" pitchFamily="18" charset="-128"/>
            </a:endParaRPr>
          </a:p>
          <a:p>
            <a:pPr lvl="0"/>
            <a:r>
              <a:rPr lang="ja-JP" altLang="en-US"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☑認定農業者</a:t>
            </a:r>
            <a:endPar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endParaRPr>
          </a:p>
          <a:p>
            <a:pPr lvl="0"/>
            <a:r>
              <a:rPr lang="ja-JP" altLang="en-US"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☑認定新規就農者　　</a:t>
            </a:r>
            <a:endPar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endParaRPr>
          </a:p>
          <a:p>
            <a:pPr lvl="0"/>
            <a:r>
              <a:rPr lang="ja-JP" altLang="en-US"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　　（令和８年度中の認定予定者を含む）　　　</a:t>
            </a:r>
            <a:endPar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endParaRPr>
          </a:p>
          <a:p>
            <a:pPr lvl="0"/>
            <a:r>
              <a:rPr lang="ja-JP" altLang="en-US"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☑有機農業者</a:t>
            </a:r>
            <a:endPar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endParaRPr>
          </a:p>
          <a:p>
            <a:pPr lvl="0"/>
            <a:r>
              <a:rPr lang="ja-JP" altLang="en-US"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☑地域グループ営農団体</a:t>
            </a:r>
            <a:endPar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endParaRPr>
          </a:p>
          <a:p>
            <a:r>
              <a:rPr lang="en-US" altLang="ja-JP" sz="105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a:t>
            </a:r>
            <a:r>
              <a:rPr lang="ja-JP" altLang="en-US" sz="105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rPr>
              <a:t>東広島市内に住所または事務所を有する市税の滞納がないことを必須とする</a:t>
            </a:r>
            <a:endParaRPr lang="en-US" altLang="ja-JP" sz="1400" dirty="0">
              <a:effectLst>
                <a:outerShdw blurRad="38100" dist="38100" dir="2700000" algn="tl">
                  <a:srgbClr val="000000">
                    <a:alpha val="43137"/>
                  </a:srgbClr>
                </a:outerShdw>
              </a:effectLst>
              <a:latin typeface="UD デジタル 教科書体 NK" panose="02020400000000000000" pitchFamily="18" charset="-128"/>
              <a:ea typeface="UD デジタル 教科書体 NK" panose="02020400000000000000" pitchFamily="18" charset="-128"/>
            </a:endParaRPr>
          </a:p>
        </p:txBody>
      </p:sp>
      <p:sp>
        <p:nvSpPr>
          <p:cNvPr id="18" name="テキスト ボックス 11">
            <a:extLst>
              <a:ext uri="{FF2B5EF4-FFF2-40B4-BE49-F238E27FC236}">
                <a16:creationId xmlns:a16="http://schemas.microsoft.com/office/drawing/2014/main" id="{4DE516F9-BF92-923F-35B5-DC618E30C82D}"/>
              </a:ext>
            </a:extLst>
          </p:cNvPr>
          <p:cNvSpPr txBox="1">
            <a:spLocks noChangeArrowheads="1"/>
          </p:cNvSpPr>
          <p:nvPr/>
        </p:nvSpPr>
        <p:spPr bwMode="auto">
          <a:xfrm>
            <a:off x="4329101" y="7125639"/>
            <a:ext cx="2254622" cy="461657"/>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wrap="square" lIns="91433" tIns="45716" rIns="91433" bIns="45716">
            <a:spAutoFit/>
          </a:bodyPr>
          <a:lstStyle/>
          <a:p>
            <a:pPr algn="ctr"/>
            <a:r>
              <a:rPr lang="ja-JP" altLang="en-US"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申請に必要な様式</a:t>
            </a:r>
            <a:endParaRPr lang="en-US" altLang="ja-JP"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endParaRPr>
          </a:p>
          <a:p>
            <a:pPr algn="ctr"/>
            <a:r>
              <a:rPr lang="ja-JP" altLang="en-US"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はこちら（市</a:t>
            </a:r>
            <a:r>
              <a:rPr lang="en-US" altLang="ja-JP"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HP</a:t>
            </a:r>
            <a:r>
              <a:rPr lang="ja-JP" altLang="en-US"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a:t>
            </a:r>
            <a:endParaRPr lang="ja-JP" altLang="en-US" sz="105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endParaRPr>
          </a:p>
        </p:txBody>
      </p:sp>
      <p:sp>
        <p:nvSpPr>
          <p:cNvPr id="29" name="テキスト ボックス 28">
            <a:extLst>
              <a:ext uri="{FF2B5EF4-FFF2-40B4-BE49-F238E27FC236}">
                <a16:creationId xmlns:a16="http://schemas.microsoft.com/office/drawing/2014/main" id="{A24EA475-F068-4D47-9A87-A264BC1E790F}"/>
              </a:ext>
            </a:extLst>
          </p:cNvPr>
          <p:cNvSpPr txBox="1"/>
          <p:nvPr/>
        </p:nvSpPr>
        <p:spPr>
          <a:xfrm>
            <a:off x="278650" y="2392667"/>
            <a:ext cx="1272436" cy="400093"/>
          </a:xfrm>
          <a:prstGeom prst="rect">
            <a:avLst/>
          </a:prstGeom>
          <a:solidFill>
            <a:srgbClr val="FF0000"/>
          </a:solidFill>
          <a:ln>
            <a:solidFill>
              <a:schemeClr val="bg1"/>
            </a:solidFill>
          </a:ln>
        </p:spPr>
        <p:style>
          <a:lnRef idx="0">
            <a:schemeClr val="accent2"/>
          </a:lnRef>
          <a:fillRef idx="3">
            <a:schemeClr val="accent2"/>
          </a:fillRef>
          <a:effectRef idx="3">
            <a:schemeClr val="accent2"/>
          </a:effectRef>
          <a:fontRef idx="minor">
            <a:schemeClr val="lt1"/>
          </a:fontRef>
        </p:style>
        <p:txBody>
          <a:bodyPr wrap="square" lIns="91424" tIns="45712" rIns="91424" bIns="45712" rtlCol="0">
            <a:spAutoFit/>
          </a:bodyPr>
          <a:lstStyle/>
          <a:p>
            <a:pPr algn="dist"/>
            <a:r>
              <a:rPr lang="ja-JP" altLang="en-US" sz="2000"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申込締切</a:t>
            </a:r>
          </a:p>
        </p:txBody>
      </p:sp>
      <p:sp>
        <p:nvSpPr>
          <p:cNvPr id="30" name="テキスト ボックス 29">
            <a:extLst>
              <a:ext uri="{FF2B5EF4-FFF2-40B4-BE49-F238E27FC236}">
                <a16:creationId xmlns:a16="http://schemas.microsoft.com/office/drawing/2014/main" id="{22B44424-C0EC-62EE-BAFA-DC31396B8889}"/>
              </a:ext>
            </a:extLst>
          </p:cNvPr>
          <p:cNvSpPr txBox="1"/>
          <p:nvPr/>
        </p:nvSpPr>
        <p:spPr>
          <a:xfrm>
            <a:off x="287422" y="4939162"/>
            <a:ext cx="1272436" cy="400093"/>
          </a:xfrm>
          <a:prstGeom prst="rect">
            <a:avLst/>
          </a:prstGeom>
          <a:solidFill>
            <a:srgbClr val="00B050"/>
          </a:solidFill>
          <a:ln>
            <a:solidFill>
              <a:schemeClr val="bg1"/>
            </a:solidFill>
          </a:ln>
        </p:spPr>
        <p:style>
          <a:lnRef idx="0">
            <a:schemeClr val="accent2"/>
          </a:lnRef>
          <a:fillRef idx="3">
            <a:schemeClr val="accent2"/>
          </a:fillRef>
          <a:effectRef idx="3">
            <a:schemeClr val="accent2"/>
          </a:effectRef>
          <a:fontRef idx="minor">
            <a:schemeClr val="lt1"/>
          </a:fontRef>
        </p:style>
        <p:txBody>
          <a:bodyPr wrap="square" lIns="91424" tIns="45712" rIns="91424" bIns="45712" rtlCol="0">
            <a:spAutoFit/>
          </a:bodyPr>
          <a:lstStyle/>
          <a:p>
            <a:pPr algn="dist"/>
            <a:r>
              <a:rPr lang="ja-JP" altLang="en-US" sz="2000" dirty="0">
                <a:effectLst>
                  <a:outerShdw blurRad="38100" dist="38100" dir="2700000" algn="tl">
                    <a:srgbClr val="000000">
                      <a:alpha val="43137"/>
                    </a:srgbClr>
                  </a:outerShdw>
                </a:effectLst>
                <a:latin typeface="UD デジタル 教科書体 N-B" panose="02020700000000000000" pitchFamily="17" charset="-128"/>
                <a:ea typeface="UD デジタル 教科書体 N-B" panose="02020700000000000000" pitchFamily="17" charset="-128"/>
              </a:rPr>
              <a:t>対象者</a:t>
            </a:r>
          </a:p>
        </p:txBody>
      </p:sp>
      <p:sp>
        <p:nvSpPr>
          <p:cNvPr id="9" name="正方形/長方形 8"/>
          <p:cNvSpPr/>
          <p:nvPr/>
        </p:nvSpPr>
        <p:spPr>
          <a:xfrm>
            <a:off x="307964" y="613006"/>
            <a:ext cx="1440888" cy="584775"/>
          </a:xfrm>
          <a:prstGeom prst="rect">
            <a:avLst/>
          </a:prstGeom>
          <a:solidFill>
            <a:srgbClr val="FF0000"/>
          </a:solidFill>
        </p:spPr>
        <p:txBody>
          <a:bodyPr wrap="square">
            <a:spAutoFit/>
          </a:bodyPr>
          <a:lstStyle/>
          <a:p>
            <a:pPr algn="ctr"/>
            <a:r>
              <a:rPr lang="ja-JP" altLang="en-US" sz="16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新たな取組</a:t>
            </a:r>
            <a:endParaRPr lang="en-US" altLang="ja-JP" sz="16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endParaRPr>
          </a:p>
          <a:p>
            <a:pPr algn="ctr"/>
            <a:r>
              <a:rPr lang="ja-JP" altLang="en-US" sz="1600" dirty="0">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を支援</a:t>
            </a:r>
            <a:endParaRPr lang="en-US" altLang="ja-JP" sz="1600" dirty="0">
              <a:ln w="18415" cmpd="sng">
                <a:solidFill>
                  <a:srgbClr val="FFFFFF"/>
                </a:solidFill>
                <a:prstDash val="solid"/>
              </a:ln>
              <a:solidFill>
                <a:schemeClr val="bg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endParaRPr>
          </a:p>
        </p:txBody>
      </p:sp>
      <p:sp>
        <p:nvSpPr>
          <p:cNvPr id="36" name="テキスト ボックス 11">
            <a:extLst>
              <a:ext uri="{FF2B5EF4-FFF2-40B4-BE49-F238E27FC236}">
                <a16:creationId xmlns:a16="http://schemas.microsoft.com/office/drawing/2014/main" id="{58CB0363-7281-6336-F305-7818D31068DE}"/>
              </a:ext>
            </a:extLst>
          </p:cNvPr>
          <p:cNvSpPr txBox="1">
            <a:spLocks noChangeArrowheads="1"/>
          </p:cNvSpPr>
          <p:nvPr/>
        </p:nvSpPr>
        <p:spPr bwMode="auto">
          <a:xfrm>
            <a:off x="258296" y="8508395"/>
            <a:ext cx="4226222" cy="415490"/>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wrap="square" lIns="91433" tIns="45716" rIns="91433" bIns="45716">
            <a:spAutoFit/>
          </a:bodyPr>
          <a:lstStyle/>
          <a:p>
            <a:r>
              <a:rPr lang="en-US" altLang="ja-JP"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a:t>
            </a:r>
            <a:r>
              <a:rPr lang="ja-JP" altLang="en-US"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注意事項</a:t>
            </a:r>
            <a:r>
              <a:rPr lang="en-US" altLang="ja-JP" sz="120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rPr>
              <a:t>】</a:t>
            </a:r>
          </a:p>
          <a:p>
            <a:r>
              <a:rPr lang="ja-JP" altLang="en-US" sz="900" dirty="0">
                <a:latin typeface="UD デジタル 教科書体 NK" panose="02020400000000000000" pitchFamily="18" charset="-128"/>
                <a:ea typeface="UD デジタル 教科書体 NK" panose="02020400000000000000" pitchFamily="18" charset="-128"/>
              </a:rPr>
              <a:t>予算に限りがあるため、申請＝採択ではありません。</a:t>
            </a:r>
            <a:endParaRPr lang="ja-JP" altLang="en-US" sz="1050" dirty="0">
              <a:ln w="18415" cmpd="sng">
                <a:noFill/>
                <a:prstDash val="solid"/>
              </a:ln>
              <a:solidFill>
                <a:sysClr val="windowText" lastClr="000000"/>
              </a:solidFill>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2809698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a:extLst>
              <a:ext uri="{FF2B5EF4-FFF2-40B4-BE49-F238E27FC236}">
                <a16:creationId xmlns:a16="http://schemas.microsoft.com/office/drawing/2014/main" id="{325DA8BD-3931-E0EC-1976-2CFB7D3725E6}"/>
              </a:ext>
            </a:extLst>
          </p:cNvPr>
          <p:cNvSpPr txBox="1"/>
          <p:nvPr/>
        </p:nvSpPr>
        <p:spPr>
          <a:xfrm>
            <a:off x="8056" y="5375171"/>
            <a:ext cx="6849944" cy="4555093"/>
          </a:xfrm>
          <a:prstGeom prst="rect">
            <a:avLst/>
          </a:prstGeom>
          <a:noFill/>
          <a:ln w="19050">
            <a:noFill/>
            <a:prstDash val="solid"/>
          </a:ln>
        </p:spPr>
        <p:txBody>
          <a:bodyPr wrap="square" rtlCol="0">
            <a:spAutoFit/>
          </a:bodyPr>
          <a:lstStyle/>
          <a:p>
            <a:r>
              <a:rPr lang="en-US" altLang="ja-JP" sz="1000" dirty="0">
                <a:latin typeface="UD デジタル 教科書体 NP-B" panose="02020700000000000000" pitchFamily="18" charset="-128"/>
                <a:ea typeface="UD デジタル 教科書体 NP-B" panose="02020700000000000000" pitchFamily="18" charset="-128"/>
              </a:rPr>
              <a:t>【</a:t>
            </a:r>
            <a:r>
              <a:rPr lang="ja-JP" altLang="en-US" sz="1000" dirty="0">
                <a:latin typeface="UD デジタル 教科書体 NP-B" panose="02020700000000000000" pitchFamily="18" charset="-128"/>
                <a:ea typeface="UD デジタル 教科書体 NP-B" panose="02020700000000000000" pitchFamily="18" charset="-128"/>
              </a:rPr>
              <a:t>補助対象外事業</a:t>
            </a:r>
            <a:r>
              <a:rPr lang="en-US" altLang="ja-JP" sz="1000" dirty="0">
                <a:latin typeface="UD デジタル 教科書体 NP-B" panose="02020700000000000000" pitchFamily="18" charset="-128"/>
                <a:ea typeface="UD デジタル 教科書体 NP-B" panose="02020700000000000000" pitchFamily="18" charset="-128"/>
              </a:rPr>
              <a:t>】</a:t>
            </a:r>
          </a:p>
          <a:p>
            <a:r>
              <a:rPr lang="ja-JP" altLang="en-US" sz="1000" dirty="0">
                <a:latin typeface="UD デジタル 教科書体 NK" panose="02020400000000000000" pitchFamily="18" charset="-128"/>
                <a:ea typeface="UD デジタル 教科書体 NK" panose="02020400000000000000" pitchFamily="18" charset="-128"/>
              </a:rPr>
              <a:t>●交付決定前の契約</a:t>
            </a:r>
          </a:p>
          <a:p>
            <a:r>
              <a:rPr lang="ja-JP" altLang="en-US" sz="1000" dirty="0">
                <a:latin typeface="UD デジタル 教科書体 NK" panose="02020400000000000000" pitchFamily="18" charset="-128"/>
                <a:ea typeface="UD デジタル 教科書体 NK" panose="02020400000000000000" pitchFamily="18" charset="-128"/>
              </a:rPr>
              <a:t>●国や他の地方公共団体（東広島市含む）が行う補助金等が交付された又は交付される見込みのあるもの</a:t>
            </a:r>
          </a:p>
          <a:p>
            <a:r>
              <a:rPr lang="ja-JP" altLang="en-US" sz="1000" dirty="0">
                <a:latin typeface="UD デジタル 教科書体 NK" panose="02020400000000000000" pitchFamily="18" charset="-128"/>
                <a:ea typeface="UD デジタル 教科書体 NK" panose="02020400000000000000" pitchFamily="18" charset="-128"/>
              </a:rPr>
              <a:t>●農業経営の用途以外に容易に供されるような汎用性の高いもの。</a:t>
            </a:r>
            <a:endParaRPr lang="en-US" altLang="ja-JP" sz="1000" dirty="0">
              <a:latin typeface="UD デジタル 教科書体 NK" panose="02020400000000000000" pitchFamily="18" charset="-128"/>
              <a:ea typeface="UD デジタル 教科書体 NK" panose="02020400000000000000" pitchFamily="18" charset="-128"/>
            </a:endParaRPr>
          </a:p>
          <a:p>
            <a:r>
              <a:rPr lang="ja-JP" altLang="en-US" sz="1000" dirty="0">
                <a:latin typeface="UD デジタル 教科書体 NK" panose="02020400000000000000" pitchFamily="18" charset="-128"/>
                <a:ea typeface="UD デジタル 教科書体 NK" panose="02020400000000000000" pitchFamily="18" charset="-128"/>
              </a:rPr>
              <a:t>　　例）運搬用トラック、パソコン、バックホー、電気の引込線工事、ボーリング工事</a:t>
            </a:r>
          </a:p>
          <a:p>
            <a:r>
              <a:rPr lang="ja-JP" altLang="en-US" sz="1000" dirty="0">
                <a:latin typeface="UD デジタル 教科書体 NK" panose="02020400000000000000" pitchFamily="18" charset="-128"/>
                <a:ea typeface="UD デジタル 教科書体 NK" panose="02020400000000000000" pitchFamily="18" charset="-128"/>
              </a:rPr>
              <a:t>●設備等の老朽化、故障等による設備の単純更新</a:t>
            </a:r>
            <a:endParaRPr lang="en-US" altLang="ja-JP" sz="1000" dirty="0">
              <a:latin typeface="UD デジタル 教科書体 NK" panose="02020400000000000000" pitchFamily="18" charset="-128"/>
              <a:ea typeface="UD デジタル 教科書体 NK" panose="02020400000000000000" pitchFamily="18" charset="-128"/>
            </a:endParaRPr>
          </a:p>
          <a:p>
            <a:r>
              <a:rPr lang="en-US" altLang="ja-JP" sz="1000" dirty="0">
                <a:latin typeface="UD デジタル 教科書体 NP-B" panose="02020700000000000000" pitchFamily="18" charset="-128"/>
                <a:ea typeface="UD デジタル 教科書体 NP-B" panose="02020700000000000000" pitchFamily="18" charset="-128"/>
              </a:rPr>
              <a:t>【</a:t>
            </a:r>
            <a:r>
              <a:rPr lang="ja-JP" altLang="en-US" sz="1000" dirty="0">
                <a:latin typeface="UD デジタル 教科書体 NP-B" panose="02020700000000000000" pitchFamily="18" charset="-128"/>
                <a:ea typeface="UD デジタル 教科書体 NP-B" panose="02020700000000000000" pitchFamily="18" charset="-128"/>
              </a:rPr>
              <a:t>補助対象外経費</a:t>
            </a:r>
            <a:r>
              <a:rPr lang="en-US" altLang="ja-JP" sz="1000" dirty="0">
                <a:latin typeface="UD デジタル 教科書体 NP-B" panose="02020700000000000000" pitchFamily="18" charset="-128"/>
                <a:ea typeface="UD デジタル 教科書体 NP-B" panose="02020700000000000000" pitchFamily="18" charset="-128"/>
              </a:rPr>
              <a:t>】</a:t>
            </a:r>
            <a:endParaRPr lang="ja-JP" altLang="en-US" sz="1000" dirty="0">
              <a:latin typeface="UD デジタル 教科書体 NP-B" panose="02020700000000000000" pitchFamily="18" charset="-128"/>
              <a:ea typeface="UD デジタル 教科書体 NP-B" panose="02020700000000000000" pitchFamily="18" charset="-128"/>
            </a:endParaRPr>
          </a:p>
          <a:p>
            <a:r>
              <a:rPr lang="ja-JP" altLang="en-US" sz="1000" dirty="0">
                <a:latin typeface="UD デジタル 教科書体 NK" panose="02020400000000000000" pitchFamily="18" charset="-128"/>
                <a:ea typeface="UD デジタル 教科書体 NK" panose="02020400000000000000" pitchFamily="18" charset="-128"/>
              </a:rPr>
              <a:t>●各種保証・保険料、送料、振込手数料その他これらに類する費用並びに各種税</a:t>
            </a:r>
            <a:endParaRPr lang="en-US" altLang="ja-JP" sz="1000" dirty="0">
              <a:latin typeface="UD デジタル 教科書体 NK" panose="02020400000000000000" pitchFamily="18" charset="-128"/>
              <a:ea typeface="UD デジタル 教科書体 NK" panose="02020400000000000000" pitchFamily="18" charset="-128"/>
            </a:endParaRPr>
          </a:p>
          <a:p>
            <a:r>
              <a:rPr lang="ja-JP" altLang="en-US" sz="1000" dirty="0">
                <a:latin typeface="UD デジタル 教科書体 NK" panose="02020400000000000000" pitchFamily="18" charset="-128"/>
                <a:ea typeface="UD デジタル 教科書体 NK" panose="02020400000000000000" pitchFamily="18" charset="-128"/>
              </a:rPr>
              <a:t>　　（消費税及び地方消費税は補助対象経費に含める）　　　　</a:t>
            </a:r>
          </a:p>
          <a:p>
            <a:r>
              <a:rPr lang="ja-JP" altLang="en-US" sz="1000" dirty="0">
                <a:latin typeface="UD デジタル 教科書体 NK" panose="02020400000000000000" pitchFamily="18" charset="-128"/>
                <a:ea typeface="UD デジタル 教科書体 NK" panose="02020400000000000000" pitchFamily="18" charset="-128"/>
              </a:rPr>
              <a:t>●既存機器処分費用</a:t>
            </a:r>
          </a:p>
          <a:p>
            <a:r>
              <a:rPr lang="ja-JP" altLang="en-US" sz="1000" dirty="0">
                <a:latin typeface="UD デジタル 教科書体 NK" panose="02020400000000000000" pitchFamily="18" charset="-128"/>
                <a:ea typeface="UD デジタル 教科書体 NK" panose="02020400000000000000" pitchFamily="18" charset="-128"/>
              </a:rPr>
              <a:t>●補助対象経費と補助対象外経費が混同して支払われており、補助対象経費との区別が難しいもの。</a:t>
            </a:r>
            <a:endParaRPr lang="en-US" altLang="ja-JP" sz="1000" dirty="0">
              <a:latin typeface="UD デジタル 教科書体 NK" panose="02020400000000000000" pitchFamily="18" charset="-128"/>
              <a:ea typeface="UD デジタル 教科書体 NK" panose="02020400000000000000" pitchFamily="18" charset="-128"/>
            </a:endParaRPr>
          </a:p>
          <a:p>
            <a:r>
              <a:rPr lang="en-US" altLang="ja-JP" sz="1000" dirty="0">
                <a:latin typeface="UD デジタル 教科書体 NK" panose="02020400000000000000" pitchFamily="18" charset="-128"/>
                <a:ea typeface="UD デジタル 教科書体 NK" panose="02020400000000000000" pitchFamily="18" charset="-128"/>
              </a:rPr>
              <a:t>※</a:t>
            </a:r>
            <a:r>
              <a:rPr lang="ja-JP" altLang="en-US" sz="1000" dirty="0">
                <a:latin typeface="UD デジタル 教科書体 NK" panose="02020400000000000000" pitchFamily="18" charset="-128"/>
                <a:ea typeface="UD デジタル 教科書体 NK" panose="02020400000000000000" pitchFamily="18" charset="-128"/>
              </a:rPr>
              <a:t>経費については、成果物そのものを構成する直接経費か、それとも取得後に発生する付随的な経費かで判断します。</a:t>
            </a:r>
            <a:endParaRPr lang="en-US" altLang="ja-JP" sz="1000" dirty="0">
              <a:latin typeface="UD デジタル 教科書体 NK" panose="02020400000000000000" pitchFamily="18" charset="-128"/>
              <a:ea typeface="UD デジタル 教科書体 NK" panose="02020400000000000000" pitchFamily="18" charset="-128"/>
            </a:endParaRPr>
          </a:p>
          <a:p>
            <a:r>
              <a:rPr lang="ja-JP" altLang="en-US" sz="1000" dirty="0">
                <a:latin typeface="UD デジタル 教科書体 NK" panose="02020400000000000000" pitchFamily="18" charset="-128"/>
                <a:ea typeface="UD デジタル 教科書体 NK" panose="02020400000000000000" pitchFamily="18" charset="-128"/>
              </a:rPr>
              <a:t>　　判断に迷われましたら農林水産課までご相談ください。</a:t>
            </a:r>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r>
              <a:rPr lang="en-US" altLang="ja-JP" sz="1000" dirty="0">
                <a:latin typeface="UD デジタル 教科書体 NK" panose="02020400000000000000" pitchFamily="18" charset="-128"/>
                <a:ea typeface="UD デジタル 教科書体 NK" panose="02020400000000000000" pitchFamily="18" charset="-128"/>
              </a:rPr>
              <a:t>【</a:t>
            </a:r>
            <a:r>
              <a:rPr lang="ja-JP" altLang="en-US" sz="1000" dirty="0">
                <a:latin typeface="UD デジタル 教科書体 NK" panose="02020400000000000000" pitchFamily="18" charset="-128"/>
                <a:ea typeface="UD デジタル 教科書体 NK" panose="02020400000000000000" pitchFamily="18" charset="-128"/>
              </a:rPr>
              <a:t>具体例</a:t>
            </a:r>
            <a:r>
              <a:rPr lang="en-US" altLang="ja-JP" sz="1000" dirty="0">
                <a:latin typeface="UD デジタル 教科書体 NK" panose="02020400000000000000" pitchFamily="18" charset="-128"/>
                <a:ea typeface="UD デジタル 教科書体 NK" panose="02020400000000000000" pitchFamily="18" charset="-128"/>
              </a:rPr>
              <a:t>】</a:t>
            </a:r>
            <a:r>
              <a:rPr lang="ja-JP" altLang="en-US" sz="1000" dirty="0">
                <a:latin typeface="UD デジタル 教科書体 NK" panose="02020400000000000000" pitchFamily="18" charset="-128"/>
                <a:ea typeface="UD デジタル 教科書体 NK" panose="02020400000000000000" pitchFamily="18" charset="-128"/>
              </a:rPr>
              <a:t>ビニールハウス建設の場合</a:t>
            </a:r>
          </a:p>
          <a:p>
            <a:r>
              <a:rPr lang="ja-JP" altLang="en-US" sz="1000" dirty="0">
                <a:latin typeface="UD デジタル 教科書体 NK" panose="02020400000000000000" pitchFamily="18" charset="-128"/>
                <a:ea typeface="UD デジタル 教科書体 NK" panose="02020400000000000000" pitchFamily="18" charset="-128"/>
              </a:rPr>
              <a:t>① 建設業者に資材運搬・調達・組立てを一体で依頼する場合⇒一連の工事として扱うため、全体を補助対象</a:t>
            </a:r>
          </a:p>
          <a:p>
            <a:r>
              <a:rPr lang="ja-JP" altLang="en-US" sz="1000" dirty="0">
                <a:latin typeface="UD デジタル 教科書体 NK" panose="02020400000000000000" pitchFamily="18" charset="-128"/>
                <a:ea typeface="UD デジタル 教科書体 NK" panose="02020400000000000000" pitchFamily="18" charset="-128"/>
              </a:rPr>
              <a:t>② 資材のみ購入し、農家自身で組立てを行う場合⇒資材費は補助対象としますが、運搬費（送料）および人件費</a:t>
            </a:r>
            <a:r>
              <a:rPr lang="ja-JP" altLang="en-US" sz="1000">
                <a:latin typeface="UD デジタル 教科書体 NK" panose="02020400000000000000" pitchFamily="18" charset="-128"/>
                <a:ea typeface="UD デジタル 教科書体 NK" panose="02020400000000000000" pitchFamily="18" charset="-128"/>
              </a:rPr>
              <a:t>は対象外</a:t>
            </a:r>
            <a:endParaRPr lang="ja-JP" altLang="en-US" sz="1000" dirty="0">
              <a:latin typeface="UD デジタル 教科書体 NK" panose="02020400000000000000" pitchFamily="18" charset="-128"/>
              <a:ea typeface="UD デジタル 教科書体 NK" panose="02020400000000000000" pitchFamily="18" charset="-128"/>
            </a:endParaRPr>
          </a:p>
        </p:txBody>
      </p:sp>
      <p:sp>
        <p:nvSpPr>
          <p:cNvPr id="5" name="テキスト ボックス 4">
            <a:extLst>
              <a:ext uri="{FF2B5EF4-FFF2-40B4-BE49-F238E27FC236}">
                <a16:creationId xmlns:a16="http://schemas.microsoft.com/office/drawing/2014/main" id="{F3B84DDE-1489-9990-3475-B8DDB7FB1250}"/>
              </a:ext>
            </a:extLst>
          </p:cNvPr>
          <p:cNvSpPr txBox="1"/>
          <p:nvPr/>
        </p:nvSpPr>
        <p:spPr>
          <a:xfrm>
            <a:off x="0" y="2450"/>
            <a:ext cx="6853326" cy="1015663"/>
          </a:xfrm>
          <a:prstGeom prst="rect">
            <a:avLst/>
          </a:prstGeom>
          <a:noFill/>
          <a:ln w="38100">
            <a:solidFill>
              <a:schemeClr val="tx1"/>
            </a:solidFill>
          </a:ln>
        </p:spPr>
        <p:txBody>
          <a:bodyPr wrap="square" rtlCol="0">
            <a:spAutoFit/>
          </a:bodyPr>
          <a:lstStyle/>
          <a:p>
            <a:pPr algn="ctr"/>
            <a:r>
              <a:rPr lang="ja-JP" altLang="en-US" sz="4000" dirty="0">
                <a:ln>
                  <a:solidFill>
                    <a:schemeClr val="tx1"/>
                  </a:solidFill>
                </a:ln>
                <a:latin typeface="HGS創英角ｺﾞｼｯｸUB" panose="020B0900000000000000" pitchFamily="50" charset="-128"/>
                <a:ea typeface="HGS創英角ｺﾞｼｯｸUB" panose="020B0900000000000000" pitchFamily="50" charset="-128"/>
              </a:rPr>
              <a:t>よくある質問（抜粋）</a:t>
            </a:r>
            <a:endParaRPr lang="en-US" altLang="ja-JP" sz="3600" dirty="0">
              <a:ln>
                <a:solidFill>
                  <a:schemeClr val="tx1"/>
                </a:solidFill>
              </a:ln>
              <a:latin typeface="HGS創英角ｺﾞｼｯｸUB" panose="020B0900000000000000" pitchFamily="50" charset="-128"/>
              <a:ea typeface="HGS創英角ｺﾞｼｯｸUB" panose="020B0900000000000000" pitchFamily="50" charset="-128"/>
            </a:endParaRPr>
          </a:p>
          <a:p>
            <a:pPr algn="ctr"/>
            <a:r>
              <a:rPr lang="ja-JP" altLang="en-US" dirty="0">
                <a:latin typeface="UD デジタル 教科書体 NP-B" panose="02020700000000000000" pitchFamily="18" charset="-128"/>
                <a:ea typeface="UD デジタル 教科書体 NP-B" panose="02020700000000000000" pitchFamily="18" charset="-128"/>
              </a:rPr>
              <a:t>～特にお問い合わせの多い内容を掲載しています～</a:t>
            </a:r>
            <a:endParaRPr kumimoji="1" lang="ja-JP" altLang="en-US" sz="4400" dirty="0">
              <a:ln>
                <a:solidFill>
                  <a:schemeClr val="tx1"/>
                </a:solidFill>
              </a:ln>
              <a:latin typeface="HGS創英角ｺﾞｼｯｸUB" panose="020B0900000000000000" pitchFamily="50" charset="-128"/>
              <a:ea typeface="HGS創英角ｺﾞｼｯｸUB" panose="020B0900000000000000" pitchFamily="50" charset="-128"/>
            </a:endParaRPr>
          </a:p>
        </p:txBody>
      </p:sp>
      <p:sp>
        <p:nvSpPr>
          <p:cNvPr id="6" name="テキスト ボックス 5">
            <a:extLst>
              <a:ext uri="{FF2B5EF4-FFF2-40B4-BE49-F238E27FC236}">
                <a16:creationId xmlns:a16="http://schemas.microsoft.com/office/drawing/2014/main" id="{B3CE37D6-F080-63E2-90E9-8C9BDE77CA19}"/>
              </a:ext>
            </a:extLst>
          </p:cNvPr>
          <p:cNvSpPr txBox="1"/>
          <p:nvPr/>
        </p:nvSpPr>
        <p:spPr>
          <a:xfrm>
            <a:off x="8056" y="1068772"/>
            <a:ext cx="6849944" cy="3831818"/>
          </a:xfrm>
          <a:prstGeom prst="rect">
            <a:avLst/>
          </a:prstGeom>
          <a:noFill/>
          <a:ln w="19050">
            <a:noFill/>
            <a:prstDash val="solid"/>
          </a:ln>
        </p:spPr>
        <p:txBody>
          <a:bodyPr wrap="square" rtlCol="0">
            <a:spAutoFit/>
          </a:bodyPr>
          <a:lstStyle/>
          <a:p>
            <a:r>
              <a:rPr lang="en-US" altLang="ja-JP" sz="1050" dirty="0">
                <a:latin typeface="UD デジタル 教科書体 NP-B" panose="02020700000000000000" pitchFamily="18" charset="-128"/>
                <a:ea typeface="UD デジタル 教科書体 NP-B" panose="02020700000000000000" pitchFamily="18" charset="-128"/>
              </a:rPr>
              <a:t>Q</a:t>
            </a:r>
            <a:r>
              <a:rPr lang="ja-JP" altLang="en-US" sz="1050" dirty="0">
                <a:latin typeface="UD デジタル 教科書体 NP-B" panose="02020700000000000000" pitchFamily="18" charset="-128"/>
                <a:ea typeface="UD デジタル 教科書体 NP-B" panose="02020700000000000000" pitchFamily="18" charset="-128"/>
              </a:rPr>
              <a:t>：どのような申請であれば採択されやすいですか。</a:t>
            </a:r>
          </a:p>
          <a:p>
            <a:r>
              <a:rPr lang="en-US" altLang="ja-JP" sz="1000" dirty="0">
                <a:latin typeface="UD デジタル 教科書体 NK" panose="02020400000000000000" pitchFamily="18" charset="-128"/>
                <a:ea typeface="UD デジタル 教科書体 NK" panose="02020400000000000000" pitchFamily="18" charset="-128"/>
              </a:rPr>
              <a:t>A</a:t>
            </a:r>
            <a:r>
              <a:rPr lang="ja-JP" altLang="en-US" sz="1000" dirty="0">
                <a:latin typeface="UD デジタル 教科書体 NK" panose="02020400000000000000" pitchFamily="18" charset="-128"/>
                <a:ea typeface="UD デジタル 教科書体 NK" panose="02020400000000000000" pitchFamily="18" charset="-128"/>
              </a:rPr>
              <a:t>：新たなチャレンジと評価されやすい内容であれば採択される可能性が高まります。</a:t>
            </a:r>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P-B" panose="02020700000000000000" pitchFamily="18" charset="-128"/>
              <a:ea typeface="UD デジタル 教科書体 NP-B" panose="02020700000000000000" pitchFamily="18" charset="-128"/>
            </a:endParaRPr>
          </a:p>
          <a:p>
            <a:r>
              <a:rPr lang="en-US" altLang="ja-JP" sz="1050" dirty="0">
                <a:latin typeface="UD デジタル 教科書体 NP-B" panose="02020700000000000000" pitchFamily="18" charset="-128"/>
                <a:ea typeface="UD デジタル 教科書体 NP-B" panose="02020700000000000000" pitchFamily="18" charset="-128"/>
              </a:rPr>
              <a:t>Q</a:t>
            </a:r>
            <a:r>
              <a:rPr lang="ja-JP" altLang="en-US" sz="1050" dirty="0">
                <a:latin typeface="UD デジタル 教科書体 NP-B" panose="02020700000000000000" pitchFamily="18" charset="-128"/>
                <a:ea typeface="UD デジタル 教科書体 NP-B" panose="02020700000000000000" pitchFamily="18" charset="-128"/>
              </a:rPr>
              <a:t>：申請すれば必ず採択されますか。</a:t>
            </a:r>
            <a:endParaRPr lang="en-US" altLang="ja-JP" sz="1050" dirty="0">
              <a:latin typeface="UD デジタル 教科書体 NP-B" panose="02020700000000000000" pitchFamily="18" charset="-128"/>
              <a:ea typeface="UD デジタル 教科書体 NP-B" panose="02020700000000000000" pitchFamily="18" charset="-128"/>
            </a:endParaRPr>
          </a:p>
          <a:p>
            <a:r>
              <a:rPr lang="en-US" altLang="ja-JP" sz="1000" dirty="0">
                <a:latin typeface="UD デジタル 教科書体 NK" panose="02020400000000000000" pitchFamily="18" charset="-128"/>
                <a:ea typeface="UD デジタル 教科書体 NK" panose="02020400000000000000" pitchFamily="18" charset="-128"/>
              </a:rPr>
              <a:t>A</a:t>
            </a:r>
            <a:r>
              <a:rPr lang="ja-JP" altLang="en-US" sz="1000" dirty="0">
                <a:latin typeface="UD デジタル 教科書体 NK" panose="02020400000000000000" pitchFamily="18" charset="-128"/>
                <a:ea typeface="UD デジタル 教科書体 NK" panose="02020400000000000000" pitchFamily="18" charset="-128"/>
              </a:rPr>
              <a:t>：予算に限りがあるため、採択とならない場合があります。</a:t>
            </a:r>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P-B" panose="02020700000000000000" pitchFamily="18" charset="-128"/>
              <a:ea typeface="UD デジタル 教科書体 NP-B" panose="02020700000000000000" pitchFamily="18" charset="-128"/>
            </a:endParaRPr>
          </a:p>
          <a:p>
            <a:r>
              <a:rPr lang="en-US" altLang="ja-JP" sz="1050" dirty="0">
                <a:latin typeface="UD デジタル 教科書体 NP-B" panose="02020700000000000000" pitchFamily="18" charset="-128"/>
                <a:ea typeface="UD デジタル 教科書体 NP-B" panose="02020700000000000000" pitchFamily="18" charset="-128"/>
              </a:rPr>
              <a:t>Q</a:t>
            </a:r>
            <a:r>
              <a:rPr lang="ja-JP" altLang="en-US" sz="1050" dirty="0">
                <a:latin typeface="UD デジタル 教科書体 NP-B" panose="02020700000000000000" pitchFamily="18" charset="-128"/>
                <a:ea typeface="UD デジタル 教科書体 NP-B" panose="02020700000000000000" pitchFamily="18" charset="-128"/>
              </a:rPr>
              <a:t>：補助の対象外になるものはありますか。</a:t>
            </a:r>
            <a:endParaRPr lang="en-US" altLang="ja-JP" sz="1050" dirty="0">
              <a:latin typeface="UD デジタル 教科書体 NP-B" panose="02020700000000000000" pitchFamily="18" charset="-128"/>
              <a:ea typeface="UD デジタル 教科書体 NP-B" panose="02020700000000000000" pitchFamily="18" charset="-128"/>
            </a:endParaRPr>
          </a:p>
          <a:p>
            <a:r>
              <a:rPr lang="en-US" altLang="ja-JP" sz="1000" dirty="0">
                <a:latin typeface="UD デジタル 教科書体 NK" panose="02020400000000000000" pitchFamily="18" charset="-128"/>
                <a:ea typeface="UD デジタル 教科書体 NK" panose="02020400000000000000" pitchFamily="18" charset="-128"/>
              </a:rPr>
              <a:t>A</a:t>
            </a:r>
            <a:r>
              <a:rPr lang="ja-JP" altLang="en-US" sz="1000" dirty="0">
                <a:latin typeface="UD デジタル 教科書体 NK" panose="02020400000000000000" pitchFamily="18" charset="-128"/>
                <a:ea typeface="UD デジタル 教科書体 NK" panose="02020400000000000000" pitchFamily="18" charset="-128"/>
              </a:rPr>
              <a:t>：主に以下が対象外です。詳細は「</a:t>
            </a:r>
            <a:r>
              <a:rPr lang="zh-TW" altLang="en-US" sz="1000" dirty="0">
                <a:latin typeface="UD デジタル 教科書体 NK" panose="02020400000000000000" pitchFamily="18" charset="-128"/>
                <a:ea typeface="UD デジタル 教科書体 NK" panose="02020400000000000000" pitchFamily="18" charset="-128"/>
              </a:rPr>
              <a:t>補助対象外</a:t>
            </a:r>
            <a:r>
              <a:rPr lang="ja-JP" altLang="en-US" sz="1000" dirty="0">
                <a:latin typeface="UD デジタル 教科書体 NK" panose="02020400000000000000" pitchFamily="18" charset="-128"/>
                <a:ea typeface="UD デジタル 教科書体 NK" panose="02020400000000000000" pitchFamily="18" charset="-128"/>
              </a:rPr>
              <a:t>事業・経費</a:t>
            </a:r>
            <a:r>
              <a:rPr lang="zh-TW" altLang="en-US" sz="1000" dirty="0">
                <a:latin typeface="UD デジタル 教科書体 NK" panose="02020400000000000000" pitchFamily="18" charset="-128"/>
                <a:ea typeface="UD デジタル 教科書体 NK" panose="02020400000000000000" pitchFamily="18" charset="-128"/>
              </a:rPr>
              <a:t>詳細</a:t>
            </a:r>
            <a:r>
              <a:rPr lang="ja-JP" altLang="en-US" sz="1000" dirty="0">
                <a:latin typeface="UD デジタル 教科書体 NK" panose="02020400000000000000" pitchFamily="18" charset="-128"/>
                <a:ea typeface="UD デジタル 教科書体 NK" panose="02020400000000000000" pitchFamily="18" charset="-128"/>
              </a:rPr>
              <a:t>」をご覧ください。</a:t>
            </a:r>
            <a:endParaRPr lang="en-US" altLang="ja-JP" sz="1000" dirty="0">
              <a:latin typeface="UD デジタル 教科書体 NK" panose="02020400000000000000" pitchFamily="18" charset="-128"/>
              <a:ea typeface="UD デジタル 教科書体 NK" panose="02020400000000000000" pitchFamily="18" charset="-128"/>
            </a:endParaRPr>
          </a:p>
          <a:p>
            <a:r>
              <a:rPr lang="ja-JP" altLang="en-US" sz="1000" dirty="0">
                <a:latin typeface="UD デジタル 教科書体 NK" panose="02020400000000000000" pitchFamily="18" charset="-128"/>
                <a:ea typeface="UD デジタル 教科書体 NK" panose="02020400000000000000" pitchFamily="18" charset="-128"/>
              </a:rPr>
              <a:t>・交付決定前の契約　　　　・他補助金等との重複　　　　・単純更新費用　　　　</a:t>
            </a:r>
            <a:endParaRPr lang="en-US" altLang="ja-JP" sz="1000" dirty="0">
              <a:latin typeface="UD デジタル 教科書体 NK" panose="02020400000000000000" pitchFamily="18" charset="-128"/>
              <a:ea typeface="UD デジタル 教科書体 NK" panose="02020400000000000000" pitchFamily="18" charset="-128"/>
            </a:endParaRPr>
          </a:p>
          <a:p>
            <a:r>
              <a:rPr lang="ja-JP" altLang="en-US" sz="1000" dirty="0">
                <a:latin typeface="UD デジタル 教科書体 NK" panose="02020400000000000000" pitchFamily="18" charset="-128"/>
                <a:ea typeface="UD デジタル 教科書体 NK" panose="02020400000000000000" pitchFamily="18" charset="-128"/>
              </a:rPr>
              <a:t>・各種手数料、税（消費税及び地方消費税は補助対象経費に含める）　　　　・既存機器処分費</a:t>
            </a:r>
            <a:endParaRPr lang="en-US" altLang="ja-JP" sz="1000" dirty="0">
              <a:latin typeface="UD デジタル 教科書体 NK" panose="02020400000000000000" pitchFamily="18" charset="-128"/>
              <a:ea typeface="UD デジタル 教科書体 NK" panose="02020400000000000000" pitchFamily="18" charset="-128"/>
            </a:endParaRPr>
          </a:p>
          <a:p>
            <a:r>
              <a:rPr lang="ja-JP" altLang="en-US" sz="1000" dirty="0">
                <a:latin typeface="UD デジタル 教科書体 NK" panose="02020400000000000000" pitchFamily="18" charset="-128"/>
                <a:ea typeface="UD デジタル 教科書体 NK" panose="02020400000000000000" pitchFamily="18" charset="-128"/>
              </a:rPr>
              <a:t>・農業以外に転用されやすいもの（パソコン、運搬用トラックなど）　　　　・補助対象外経費との混同支出</a:t>
            </a:r>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r>
              <a:rPr lang="en-US" altLang="ja-JP" sz="1050" dirty="0">
                <a:latin typeface="UD デジタル 教科書体 NP-B" panose="02020700000000000000" pitchFamily="18" charset="-128"/>
                <a:ea typeface="UD デジタル 教科書体 NP-B" panose="02020700000000000000" pitchFamily="18" charset="-128"/>
              </a:rPr>
              <a:t>Q</a:t>
            </a:r>
            <a:r>
              <a:rPr lang="ja-JP" altLang="en-US" sz="1050" dirty="0">
                <a:latin typeface="UD デジタル 教科書体 NP-B" panose="02020700000000000000" pitchFamily="18" charset="-128"/>
                <a:ea typeface="UD デジタル 教科書体 NP-B" panose="02020700000000000000" pitchFamily="18" charset="-128"/>
              </a:rPr>
              <a:t>：稲作など、今年度は既に作付けが終了していますが、機械の購入を検討しています。</a:t>
            </a:r>
            <a:endParaRPr lang="en-US" altLang="ja-JP" sz="1050" dirty="0">
              <a:latin typeface="UD デジタル 教科書体 NP-B" panose="02020700000000000000" pitchFamily="18" charset="-128"/>
              <a:ea typeface="UD デジタル 教科書体 NP-B" panose="02020700000000000000" pitchFamily="18" charset="-128"/>
            </a:endParaRPr>
          </a:p>
          <a:p>
            <a:r>
              <a:rPr lang="en-US" altLang="ja-JP" sz="1000" dirty="0">
                <a:latin typeface="UD デジタル 教科書体 NK" panose="02020400000000000000" pitchFamily="18" charset="-128"/>
                <a:ea typeface="UD デジタル 教科書体 NK" panose="02020400000000000000" pitchFamily="18" charset="-128"/>
              </a:rPr>
              <a:t>A</a:t>
            </a:r>
            <a:r>
              <a:rPr lang="ja-JP" altLang="en-US" sz="1000" dirty="0">
                <a:latin typeface="UD デジタル 教科書体 NK" panose="02020400000000000000" pitchFamily="18" charset="-128"/>
                <a:ea typeface="UD デジタル 教科書体 NK" panose="02020400000000000000" pitchFamily="18" charset="-128"/>
              </a:rPr>
              <a:t>：可能であれば令和９年２月１９日までに実際に使用した報告をいただきたいですが、そういった場合は、機械の納品をもって事業完了として扱わせていただきますので、対象になります。</a:t>
            </a:r>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00" dirty="0">
              <a:latin typeface="UD デジタル 教科書体 NK" panose="02020400000000000000" pitchFamily="18" charset="-128"/>
              <a:ea typeface="UD デジタル 教科書体 NK" panose="02020400000000000000" pitchFamily="18" charset="-128"/>
            </a:endParaRPr>
          </a:p>
          <a:p>
            <a:r>
              <a:rPr lang="en-US" altLang="ja-JP" sz="1050" dirty="0">
                <a:latin typeface="UD デジタル 教科書体 NP-B" panose="02020700000000000000" pitchFamily="18" charset="-128"/>
                <a:ea typeface="UD デジタル 教科書体 NP-B" panose="02020700000000000000" pitchFamily="18" charset="-128"/>
              </a:rPr>
              <a:t>Q</a:t>
            </a:r>
            <a:r>
              <a:rPr lang="ja-JP" altLang="en-US" sz="1050" dirty="0">
                <a:latin typeface="UD デジタル 教科書体 NP-B" panose="02020700000000000000" pitchFamily="18" charset="-128"/>
                <a:ea typeface="UD デジタル 教科書体 NP-B" panose="02020700000000000000" pitchFamily="18" charset="-128"/>
              </a:rPr>
              <a:t>：同一人物が二つ以上の申請をすることは可能ですか。</a:t>
            </a:r>
          </a:p>
          <a:p>
            <a:r>
              <a:rPr lang="en-US" altLang="ja-JP" sz="1000" dirty="0">
                <a:latin typeface="UD デジタル 教科書体 NK" panose="02020400000000000000" pitchFamily="18" charset="-128"/>
                <a:ea typeface="UD デジタル 教科書体 NK" panose="02020400000000000000" pitchFamily="18" charset="-128"/>
              </a:rPr>
              <a:t>A</a:t>
            </a:r>
            <a:r>
              <a:rPr lang="ja-JP" altLang="en-US" sz="1000" dirty="0">
                <a:latin typeface="UD デジタル 教科書体 NK" panose="02020400000000000000" pitchFamily="18" charset="-128"/>
                <a:ea typeface="UD デジタル 教科書体 NK" panose="02020400000000000000" pitchFamily="18" charset="-128"/>
              </a:rPr>
              <a:t>：一者一申請としておりますので、不可能です。</a:t>
            </a:r>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900" dirty="0">
              <a:latin typeface="UD デジタル 教科書体 NK" panose="02020400000000000000" pitchFamily="18" charset="-128"/>
              <a:ea typeface="UD デジタル 教科書体 NK" panose="02020400000000000000" pitchFamily="18" charset="-128"/>
            </a:endParaRPr>
          </a:p>
          <a:p>
            <a:r>
              <a:rPr lang="en-US" altLang="ja-JP" sz="1050" dirty="0">
                <a:latin typeface="UD デジタル 教科書体 NP-B" panose="02020700000000000000" pitchFamily="18" charset="-128"/>
                <a:ea typeface="UD デジタル 教科書体 NP-B" panose="02020700000000000000" pitchFamily="18" charset="-128"/>
              </a:rPr>
              <a:t>Q</a:t>
            </a:r>
            <a:r>
              <a:rPr lang="ja-JP" altLang="en-US" sz="1050" dirty="0">
                <a:latin typeface="UD デジタル 教科書体 NP-B" panose="02020700000000000000" pitchFamily="18" charset="-128"/>
                <a:ea typeface="UD デジタル 教科書体 NP-B" panose="02020700000000000000" pitchFamily="18" charset="-128"/>
              </a:rPr>
              <a:t>：見積もりではなく、カタログまたは通販サイトの写しでもよいですか。</a:t>
            </a:r>
          </a:p>
          <a:p>
            <a:r>
              <a:rPr lang="en-US" altLang="ja-JP" sz="1000" dirty="0">
                <a:latin typeface="UD デジタル 教科書体 NK" panose="02020400000000000000" pitchFamily="18" charset="-128"/>
                <a:ea typeface="UD デジタル 教科書体 NK" panose="02020400000000000000" pitchFamily="18" charset="-128"/>
              </a:rPr>
              <a:t>A</a:t>
            </a:r>
            <a:r>
              <a:rPr lang="ja-JP" altLang="en-US" sz="1000" dirty="0">
                <a:latin typeface="UD デジタル 教科書体 NK" panose="02020400000000000000" pitchFamily="18" charset="-128"/>
                <a:ea typeface="UD デジタル 教科書体 NK" panose="02020400000000000000" pitchFamily="18" charset="-128"/>
              </a:rPr>
              <a:t>：可能ですが、金額が変更になると変更申請が必要であり、場合により認められないことがございます。</a:t>
            </a:r>
            <a:endParaRPr lang="en-US" altLang="ja-JP" sz="1000" dirty="0">
              <a:latin typeface="UD デジタル 教科書体 NK" panose="02020400000000000000" pitchFamily="18" charset="-128"/>
              <a:ea typeface="UD デジタル 教科書体 NK" panose="02020400000000000000" pitchFamily="18" charset="-128"/>
            </a:endParaRPr>
          </a:p>
          <a:p>
            <a:endParaRPr lang="en-US" altLang="ja-JP" sz="1050" dirty="0">
              <a:latin typeface="UD デジタル 教科書体 NP-B" panose="02020700000000000000" pitchFamily="18" charset="-128"/>
              <a:ea typeface="UD デジタル 教科書体 NP-B" panose="02020700000000000000" pitchFamily="18" charset="-128"/>
            </a:endParaRPr>
          </a:p>
          <a:p>
            <a:r>
              <a:rPr lang="en-US" altLang="ja-JP" sz="1050" dirty="0">
                <a:latin typeface="UD デジタル 教科書体 NP-B" panose="02020700000000000000" pitchFamily="18" charset="-128"/>
                <a:ea typeface="UD デジタル 教科書体 NP-B" panose="02020700000000000000" pitchFamily="18" charset="-128"/>
              </a:rPr>
              <a:t>Q</a:t>
            </a:r>
            <a:r>
              <a:rPr lang="ja-JP" altLang="en-US" sz="1050" dirty="0">
                <a:latin typeface="UD デジタル 教科書体 NP-B" panose="02020700000000000000" pitchFamily="18" charset="-128"/>
                <a:ea typeface="UD デジタル 教科書体 NP-B" panose="02020700000000000000" pitchFamily="18" charset="-128"/>
              </a:rPr>
              <a:t>：購入物品は中古品でもよいですか。</a:t>
            </a:r>
            <a:endParaRPr lang="en-US" altLang="ja-JP" sz="1000" dirty="0">
              <a:latin typeface="UD デジタル 教科書体 NK" panose="02020400000000000000" pitchFamily="18" charset="-128"/>
              <a:ea typeface="UD デジタル 教科書体 NK" panose="02020400000000000000" pitchFamily="18" charset="-128"/>
            </a:endParaRPr>
          </a:p>
          <a:p>
            <a:r>
              <a:rPr lang="en-US" altLang="ja-JP" sz="1000" dirty="0">
                <a:latin typeface="UD デジタル 教科書体 NK" panose="02020400000000000000" pitchFamily="18" charset="-128"/>
                <a:ea typeface="UD デジタル 教科書体 NK" panose="02020400000000000000" pitchFamily="18" charset="-128"/>
              </a:rPr>
              <a:t>A</a:t>
            </a:r>
            <a:r>
              <a:rPr lang="ja-JP" altLang="en-US" sz="1000" dirty="0">
                <a:latin typeface="UD デジタル 教科書体 NK" panose="02020400000000000000" pitchFamily="18" charset="-128"/>
                <a:ea typeface="UD デジタル 教科書体 NK" panose="02020400000000000000" pitchFamily="18" charset="-128"/>
              </a:rPr>
              <a:t>：可能です。</a:t>
            </a:r>
            <a:endParaRPr lang="en-US" altLang="ja-JP" sz="1000" dirty="0">
              <a:latin typeface="UD デジタル 教科書体 NK" panose="02020400000000000000" pitchFamily="18" charset="-128"/>
              <a:ea typeface="UD デジタル 教科書体 NK" panose="02020400000000000000" pitchFamily="18" charset="-128"/>
            </a:endParaRPr>
          </a:p>
        </p:txBody>
      </p:sp>
      <p:graphicFrame>
        <p:nvGraphicFramePr>
          <p:cNvPr id="14" name="表 13">
            <a:extLst>
              <a:ext uri="{FF2B5EF4-FFF2-40B4-BE49-F238E27FC236}">
                <a16:creationId xmlns:a16="http://schemas.microsoft.com/office/drawing/2014/main" id="{A2A29F1F-60D8-66A4-172D-1261B17499EC}"/>
              </a:ext>
            </a:extLst>
          </p:cNvPr>
          <p:cNvGraphicFramePr>
            <a:graphicFrameLocks noGrp="1"/>
          </p:cNvGraphicFramePr>
          <p:nvPr>
            <p:extLst>
              <p:ext uri="{D42A27DB-BD31-4B8C-83A1-F6EECF244321}">
                <p14:modId xmlns:p14="http://schemas.microsoft.com/office/powerpoint/2010/main" val="3778804908"/>
              </p:ext>
            </p:extLst>
          </p:nvPr>
        </p:nvGraphicFramePr>
        <p:xfrm>
          <a:off x="233645" y="7393720"/>
          <a:ext cx="5220580" cy="1969770"/>
        </p:xfrm>
        <a:graphic>
          <a:graphicData uri="http://schemas.openxmlformats.org/drawingml/2006/table">
            <a:tbl>
              <a:tblPr firstRow="1" firstCol="1" bandRow="1">
                <a:tableStyleId>{5940675A-B579-460E-94D1-54222C63F5DA}</a:tableStyleId>
              </a:tblPr>
              <a:tblGrid>
                <a:gridCol w="1974169">
                  <a:extLst>
                    <a:ext uri="{9D8B030D-6E8A-4147-A177-3AD203B41FA5}">
                      <a16:colId xmlns:a16="http://schemas.microsoft.com/office/drawing/2014/main" val="234074828"/>
                    </a:ext>
                  </a:extLst>
                </a:gridCol>
                <a:gridCol w="307093">
                  <a:extLst>
                    <a:ext uri="{9D8B030D-6E8A-4147-A177-3AD203B41FA5}">
                      <a16:colId xmlns:a16="http://schemas.microsoft.com/office/drawing/2014/main" val="4191939727"/>
                    </a:ext>
                  </a:extLst>
                </a:gridCol>
                <a:gridCol w="2939318">
                  <a:extLst>
                    <a:ext uri="{9D8B030D-6E8A-4147-A177-3AD203B41FA5}">
                      <a16:colId xmlns:a16="http://schemas.microsoft.com/office/drawing/2014/main" val="1486877365"/>
                    </a:ext>
                  </a:extLst>
                </a:gridCol>
              </a:tblGrid>
              <a:tr h="0">
                <a:tc>
                  <a:txBody>
                    <a:bodyPr/>
                    <a:lstStyle/>
                    <a:p>
                      <a:pPr marL="133350" indent="-133350" algn="l">
                        <a:buNone/>
                      </a:pPr>
                      <a:r>
                        <a:rPr lang="ja-JP" sz="1050" kern="100">
                          <a:effectLst/>
                          <a:latin typeface="UD デジタル 教科書体 NK" panose="02020400000000000000" pitchFamily="18" charset="-128"/>
                          <a:ea typeface="UD デジタル 教科書体 NK" panose="02020400000000000000" pitchFamily="18" charset="-128"/>
                        </a:rPr>
                        <a:t>経費</a:t>
                      </a:r>
                      <a:r>
                        <a:rPr lang="ja-JP" altLang="en-US" sz="1050" kern="100">
                          <a:effectLst/>
                          <a:latin typeface="UD デジタル 教科書体 NK" panose="02020400000000000000" pitchFamily="18" charset="-128"/>
                          <a:ea typeface="UD デジタル 教科書体 NK" panose="02020400000000000000" pitchFamily="18" charset="-128"/>
                        </a:rPr>
                        <a:t>例</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sz="1050" kern="100">
                          <a:effectLst/>
                          <a:latin typeface="UD デジタル 教科書体 NK" panose="02020400000000000000" pitchFamily="18" charset="-128"/>
                          <a:ea typeface="UD デジタル 教科書体 NK" panose="02020400000000000000" pitchFamily="18" charset="-128"/>
                        </a:rPr>
                        <a:t>判断</a:t>
                      </a:r>
                      <a:endParaRPr lang="ja-JP" sz="1050" kern="10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理由</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1529314846"/>
                  </a:ext>
                </a:extLst>
              </a:tr>
              <a:tr h="0">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ビニールハウス資材</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en-US" sz="1050" kern="100">
                          <a:effectLst/>
                          <a:latin typeface="UD デジタル 教科書体 NK" panose="02020400000000000000" pitchFamily="18" charset="-128"/>
                          <a:ea typeface="UD デジタル 教科書体 NK" panose="02020400000000000000" pitchFamily="18" charset="-128"/>
                        </a:rPr>
                        <a:t>○</a:t>
                      </a:r>
                      <a:endParaRPr lang="ja-JP" sz="1050" kern="10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成果物そのもの</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2857626829"/>
                  </a:ext>
                </a:extLst>
              </a:tr>
              <a:tr h="0">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ビニールハウス工賃</a:t>
                      </a:r>
                      <a:r>
                        <a:rPr lang="en-US" altLang="ja-JP" sz="1050" kern="100" dirty="0">
                          <a:effectLst/>
                          <a:latin typeface="UD デジタル 教科書体 NK" panose="02020400000000000000" pitchFamily="18" charset="-128"/>
                          <a:ea typeface="UD デジタル 教科書体 NK" panose="02020400000000000000" pitchFamily="18" charset="-128"/>
                        </a:rPr>
                        <a:t>※</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en-US" sz="1050" kern="100">
                          <a:effectLst/>
                          <a:latin typeface="UD デジタル 教科書体 NK" panose="02020400000000000000" pitchFamily="18" charset="-128"/>
                          <a:ea typeface="UD デジタル 教科書体 NK" panose="02020400000000000000" pitchFamily="18" charset="-128"/>
                        </a:rPr>
                        <a:t>○</a:t>
                      </a:r>
                      <a:endParaRPr lang="ja-JP" sz="1050" kern="10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成果物を構成する</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1312699010"/>
                  </a:ext>
                </a:extLst>
              </a:tr>
              <a:tr h="0">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資材運搬費</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en-US" sz="1050" kern="100" dirty="0">
                          <a:effectLst/>
                          <a:latin typeface="UD デジタル 教科書体 NK" panose="02020400000000000000" pitchFamily="18" charset="-128"/>
                          <a:ea typeface="UD デジタル 教科書体 NK" panose="02020400000000000000" pitchFamily="18" charset="-128"/>
                        </a:rPr>
                        <a:t>○</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成果物に内在</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2702874135"/>
                  </a:ext>
                </a:extLst>
              </a:tr>
              <a:tr h="0">
                <a:tc>
                  <a:txBody>
                    <a:bodyPr/>
                    <a:lstStyle/>
                    <a:p>
                      <a:pPr marL="133350" indent="-133350" algn="l">
                        <a:buNone/>
                      </a:pPr>
                      <a:r>
                        <a:rPr lang="ja-JP" sz="1050" kern="100">
                          <a:effectLst/>
                          <a:latin typeface="UD デジタル 教科書体 NK" panose="02020400000000000000" pitchFamily="18" charset="-128"/>
                          <a:ea typeface="UD デジタル 教科書体 NK" panose="02020400000000000000" pitchFamily="18" charset="-128"/>
                        </a:rPr>
                        <a:t>トラクター本体</a:t>
                      </a:r>
                      <a:endParaRPr lang="ja-JP" sz="1050" kern="10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en-US" sz="1050" kern="100">
                          <a:effectLst/>
                          <a:latin typeface="UD デジタル 教科書体 NK" panose="02020400000000000000" pitchFamily="18" charset="-128"/>
                          <a:ea typeface="UD デジタル 教科書体 NK" panose="02020400000000000000" pitchFamily="18" charset="-128"/>
                        </a:rPr>
                        <a:t>○</a:t>
                      </a:r>
                      <a:endParaRPr lang="ja-JP" sz="1050" kern="10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成果物</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2303257615"/>
                  </a:ext>
                </a:extLst>
              </a:tr>
              <a:tr h="0">
                <a:tc>
                  <a:txBody>
                    <a:bodyPr/>
                    <a:lstStyle/>
                    <a:p>
                      <a:pPr marL="133350" indent="-133350" algn="l">
                        <a:buNone/>
                      </a:pPr>
                      <a:r>
                        <a:rPr lang="ja-JP" sz="1050" kern="100">
                          <a:effectLst/>
                          <a:latin typeface="UD デジタル 教科書体 NK" panose="02020400000000000000" pitchFamily="18" charset="-128"/>
                          <a:ea typeface="UD デジタル 教科書体 NK" panose="02020400000000000000" pitchFamily="18" charset="-128"/>
                        </a:rPr>
                        <a:t>トラクター送料</a:t>
                      </a:r>
                      <a:endParaRPr lang="ja-JP" sz="1050" kern="10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en-US" sz="1050" kern="100">
                          <a:effectLst/>
                          <a:latin typeface="UD デジタル 教科書体 NK" panose="02020400000000000000" pitchFamily="18" charset="-128"/>
                          <a:ea typeface="UD デジタル 教科書体 NK" panose="02020400000000000000" pitchFamily="18" charset="-128"/>
                        </a:rPr>
                        <a:t>✕</a:t>
                      </a:r>
                      <a:endParaRPr lang="ja-JP" sz="1050" kern="10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成果に内在しない</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2543224049"/>
                  </a:ext>
                </a:extLst>
              </a:tr>
              <a:tr h="0">
                <a:tc>
                  <a:txBody>
                    <a:bodyPr/>
                    <a:lstStyle/>
                    <a:p>
                      <a:pPr marL="133350" indent="-133350" algn="l">
                        <a:buNone/>
                      </a:pPr>
                      <a:r>
                        <a:rPr lang="ja-JP" sz="1050" kern="100">
                          <a:effectLst/>
                          <a:latin typeface="UD デジタル 教科書体 NK" panose="02020400000000000000" pitchFamily="18" charset="-128"/>
                          <a:ea typeface="UD デジタル 教科書体 NK" panose="02020400000000000000" pitchFamily="18" charset="-128"/>
                        </a:rPr>
                        <a:t>ドローン本体</a:t>
                      </a:r>
                      <a:endParaRPr lang="ja-JP" sz="1050" kern="10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en-US" sz="1050" kern="100" dirty="0">
                          <a:effectLst/>
                          <a:latin typeface="UD デジタル 教科書体 NK" panose="02020400000000000000" pitchFamily="18" charset="-128"/>
                          <a:ea typeface="UD デジタル 教科書体 NK" panose="02020400000000000000" pitchFamily="18" charset="-128"/>
                        </a:rPr>
                        <a:t>○</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altLang="en-US"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rPr>
                        <a:t>成果物</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2879523029"/>
                  </a:ext>
                </a:extLst>
              </a:tr>
              <a:tr h="0">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ドローン登録費</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en-US" sz="1050" kern="100" dirty="0">
                          <a:effectLst/>
                          <a:latin typeface="UD デジタル 教科書体 NK" panose="02020400000000000000" pitchFamily="18" charset="-128"/>
                          <a:ea typeface="UD デジタル 教科書体 NK" panose="02020400000000000000" pitchFamily="18" charset="-128"/>
                        </a:rPr>
                        <a:t>✕</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altLang="en-US" sz="1050" kern="100" dirty="0">
                          <a:effectLst/>
                          <a:latin typeface="UD デジタル 教科書体 NK" panose="02020400000000000000" pitchFamily="18" charset="-128"/>
                          <a:ea typeface="UD デジタル 教科書体 NK" panose="02020400000000000000" pitchFamily="18" charset="-128"/>
                        </a:rPr>
                        <a:t>成果物に内在しない（</a:t>
                      </a:r>
                      <a:r>
                        <a:rPr lang="ja-JP" sz="1050" kern="100" dirty="0">
                          <a:effectLst/>
                          <a:latin typeface="UD デジタル 教科書体 NK" panose="02020400000000000000" pitchFamily="18" charset="-128"/>
                          <a:ea typeface="UD デジタル 教科書体 NK" panose="02020400000000000000" pitchFamily="18" charset="-128"/>
                        </a:rPr>
                        <a:t>行政手続</a:t>
                      </a:r>
                      <a:r>
                        <a:rPr lang="ja-JP" altLang="en-US" sz="1050" kern="100" dirty="0">
                          <a:effectLst/>
                          <a:latin typeface="UD デジタル 教科書体 NK" panose="02020400000000000000" pitchFamily="18" charset="-128"/>
                          <a:ea typeface="UD デジタル 教科書体 NK" panose="02020400000000000000" pitchFamily="18" charset="-128"/>
                        </a:rPr>
                        <a:t>、各種税金の扱い）</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3673045930"/>
                  </a:ext>
                </a:extLst>
              </a:tr>
              <a:tr h="0">
                <a:tc>
                  <a:txBody>
                    <a:bodyPr/>
                    <a:lstStyle/>
                    <a:p>
                      <a:pPr marL="133350" indent="-133350" algn="l">
                        <a:buNone/>
                      </a:pPr>
                      <a:r>
                        <a:rPr lang="ja-JP" altLang="en-US"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rPr>
                        <a:t>納品業者によるドローン初期設定</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marR="0" lvl="0" indent="-133350" algn="l" defTabSz="914242" rtl="0" eaLnBrk="1" fontAlgn="auto" latinLnBrk="0" hangingPunct="1">
                        <a:lnSpc>
                          <a:spcPct val="100000"/>
                        </a:lnSpc>
                        <a:spcBef>
                          <a:spcPts val="0"/>
                        </a:spcBef>
                        <a:spcAft>
                          <a:spcPts val="0"/>
                        </a:spcAft>
                        <a:buClrTx/>
                        <a:buSzTx/>
                        <a:buFontTx/>
                        <a:buNone/>
                        <a:tabLst/>
                        <a:defRPr/>
                      </a:pPr>
                      <a:r>
                        <a:rPr lang="en-US" altLang="ja-JP" sz="1050" kern="100" dirty="0">
                          <a:effectLst/>
                          <a:latin typeface="UD デジタル 教科書体 NK" panose="02020400000000000000" pitchFamily="18" charset="-128"/>
                          <a:ea typeface="UD デジタル 教科書体 NK" panose="02020400000000000000" pitchFamily="18" charset="-128"/>
                        </a:rPr>
                        <a:t>○</a:t>
                      </a:r>
                      <a:endParaRPr lang="ja-JP" alt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altLang="ja-JP" sz="1050" kern="100" dirty="0">
                          <a:effectLst/>
                          <a:latin typeface="UD デジタル 教科書体 NK" panose="02020400000000000000" pitchFamily="18" charset="-128"/>
                          <a:ea typeface="UD デジタル 教科書体 NK" panose="02020400000000000000" pitchFamily="18" charset="-128"/>
                        </a:rPr>
                        <a:t>成果物に内在</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2717249785"/>
                  </a:ext>
                </a:extLst>
              </a:tr>
              <a:tr h="0">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保険料</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en-US" sz="1050" kern="100" dirty="0">
                          <a:effectLst/>
                          <a:latin typeface="UD デジタル 教科書体 NK" panose="02020400000000000000" pitchFamily="18" charset="-128"/>
                          <a:ea typeface="UD デジタル 教科書体 NK" panose="02020400000000000000" pitchFamily="18" charset="-128"/>
                        </a:rPr>
                        <a:t>✕</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altLang="en-US" sz="1050" kern="100" dirty="0">
                          <a:effectLst/>
                          <a:latin typeface="UD デジタル 教科書体 NK" panose="02020400000000000000" pitchFamily="18" charset="-128"/>
                          <a:ea typeface="UD デジタル 教科書体 NK" panose="02020400000000000000" pitchFamily="18" charset="-128"/>
                        </a:rPr>
                        <a:t>成果物に内在しない（</a:t>
                      </a:r>
                      <a:r>
                        <a:rPr lang="ja-JP" sz="1050" kern="100" dirty="0">
                          <a:effectLst/>
                          <a:latin typeface="UD デジタル 教科書体 NK" panose="02020400000000000000" pitchFamily="18" charset="-128"/>
                          <a:ea typeface="UD デジタル 教科書体 NK" panose="02020400000000000000" pitchFamily="18" charset="-128"/>
                        </a:rPr>
                        <a:t>リスク対応費</a:t>
                      </a:r>
                      <a:r>
                        <a:rPr lang="ja-JP" altLang="en-US" sz="1050" kern="100" dirty="0">
                          <a:effectLst/>
                          <a:latin typeface="UD デジタル 教科書体 NK" panose="02020400000000000000" pitchFamily="18" charset="-128"/>
                          <a:ea typeface="UD デジタル 教科書体 NK" panose="02020400000000000000" pitchFamily="18" charset="-128"/>
                        </a:rPr>
                        <a:t>）</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1254431903"/>
                  </a:ext>
                </a:extLst>
              </a:tr>
              <a:tr h="0">
                <a:tc>
                  <a:txBody>
                    <a:bodyPr/>
                    <a:lstStyle/>
                    <a:p>
                      <a:pPr marL="133350" indent="-133350" algn="l">
                        <a:buNone/>
                      </a:pPr>
                      <a:r>
                        <a:rPr lang="ja-JP" sz="1050" kern="100" dirty="0">
                          <a:effectLst/>
                          <a:latin typeface="UD デジタル 教科書体 NK" panose="02020400000000000000" pitchFamily="18" charset="-128"/>
                          <a:ea typeface="UD デジタル 教科書体 NK" panose="02020400000000000000" pitchFamily="18" charset="-128"/>
                        </a:rPr>
                        <a:t>振込手数料</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en-US" sz="1050" kern="100" dirty="0">
                          <a:effectLst/>
                          <a:latin typeface="UD デジタル 教科書体 NK" panose="02020400000000000000" pitchFamily="18" charset="-128"/>
                          <a:ea typeface="UD デジタル 教科書体 NK" panose="02020400000000000000" pitchFamily="18" charset="-128"/>
                        </a:rPr>
                        <a:t>✕</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tc>
                  <a:txBody>
                    <a:bodyPr/>
                    <a:lstStyle/>
                    <a:p>
                      <a:pPr marL="133350" indent="-133350" algn="l">
                        <a:buNone/>
                      </a:pPr>
                      <a:r>
                        <a:rPr lang="ja-JP" altLang="en-US" sz="1050" kern="100" dirty="0">
                          <a:effectLst/>
                          <a:latin typeface="UD デジタル 教科書体 NK" panose="02020400000000000000" pitchFamily="18" charset="-128"/>
                          <a:ea typeface="UD デジタル 教科書体 NK" panose="02020400000000000000" pitchFamily="18" charset="-128"/>
                        </a:rPr>
                        <a:t>成果物に内在しない（</a:t>
                      </a:r>
                      <a:r>
                        <a:rPr lang="ja-JP" sz="1050" kern="100" dirty="0">
                          <a:effectLst/>
                          <a:latin typeface="UD デジタル 教科書体 NK" panose="02020400000000000000" pitchFamily="18" charset="-128"/>
                          <a:ea typeface="UD デジタル 教科書体 NK" panose="02020400000000000000" pitchFamily="18" charset="-128"/>
                        </a:rPr>
                        <a:t>取引コスト</a:t>
                      </a:r>
                      <a:r>
                        <a:rPr lang="ja-JP" altLang="en-US" sz="1050" kern="100" dirty="0">
                          <a:effectLst/>
                          <a:latin typeface="UD デジタル 教科書体 NK" panose="02020400000000000000" pitchFamily="18" charset="-128"/>
                          <a:ea typeface="UD デジタル 教科書体 NK" panose="02020400000000000000" pitchFamily="18" charset="-128"/>
                        </a:rPr>
                        <a:t>）</a:t>
                      </a:r>
                      <a:endParaRPr lang="ja-JP" sz="1050" kern="100" dirty="0">
                        <a:effectLst/>
                        <a:latin typeface="UD デジタル 教科書体 NK" panose="02020400000000000000" pitchFamily="18" charset="-128"/>
                        <a:ea typeface="UD デジタル 教科書体 NK" panose="02020400000000000000" pitchFamily="18" charset="-128"/>
                        <a:cs typeface="Times New Roman" panose="02020603050405020304" pitchFamily="18" charset="0"/>
                      </a:endParaRPr>
                    </a:p>
                  </a:txBody>
                  <a:tcPr marL="9525" marR="9525" marT="9525" marB="9525" anchor="ctr"/>
                </a:tc>
                <a:extLst>
                  <a:ext uri="{0D108BD9-81ED-4DB2-BD59-A6C34878D82A}">
                    <a16:rowId xmlns:a16="http://schemas.microsoft.com/office/drawing/2014/main" val="2417311718"/>
                  </a:ext>
                </a:extLst>
              </a:tr>
            </a:tbl>
          </a:graphicData>
        </a:graphic>
      </p:graphicFrame>
      <p:sp>
        <p:nvSpPr>
          <p:cNvPr id="18" name="テキスト ボックス 17">
            <a:extLst>
              <a:ext uri="{FF2B5EF4-FFF2-40B4-BE49-F238E27FC236}">
                <a16:creationId xmlns:a16="http://schemas.microsoft.com/office/drawing/2014/main" id="{F24E9CEA-07D8-FE38-7AF0-7C44A17BEA03}"/>
              </a:ext>
            </a:extLst>
          </p:cNvPr>
          <p:cNvSpPr txBox="1"/>
          <p:nvPr/>
        </p:nvSpPr>
        <p:spPr>
          <a:xfrm>
            <a:off x="8056" y="5019491"/>
            <a:ext cx="6849944" cy="338554"/>
          </a:xfrm>
          <a:prstGeom prst="rect">
            <a:avLst/>
          </a:prstGeom>
          <a:solidFill>
            <a:schemeClr val="tx1"/>
          </a:solidFill>
        </p:spPr>
        <p:txBody>
          <a:bodyPr wrap="square" rtlCol="0">
            <a:spAutoFit/>
          </a:bodyPr>
          <a:lstStyle/>
          <a:p>
            <a:r>
              <a:rPr lang="ja-JP" altLang="en-US" sz="1600" dirty="0">
                <a:solidFill>
                  <a:schemeClr val="bg1"/>
                </a:solidFill>
                <a:latin typeface="UD デジタル 教科書体 NK" panose="02020400000000000000" pitchFamily="18" charset="-128"/>
                <a:ea typeface="UD デジタル 教科書体 NK" panose="02020400000000000000" pitchFamily="18" charset="-128"/>
              </a:rPr>
              <a:t>補助対象外事業・経費詳細　</a:t>
            </a:r>
            <a:r>
              <a:rPr lang="en-US" altLang="ja-JP" sz="1600" dirty="0">
                <a:solidFill>
                  <a:schemeClr val="bg1"/>
                </a:solidFill>
                <a:latin typeface="UD デジタル 教科書体 NK" panose="02020400000000000000" pitchFamily="18" charset="-128"/>
                <a:ea typeface="UD デジタル 教科書体 NK" panose="02020400000000000000" pitchFamily="18" charset="-128"/>
              </a:rPr>
              <a:t>※</a:t>
            </a:r>
            <a:r>
              <a:rPr lang="ja-JP" altLang="en-US" sz="1600" dirty="0">
                <a:solidFill>
                  <a:schemeClr val="bg1"/>
                </a:solidFill>
                <a:latin typeface="UD デジタル 教科書体 NK" panose="02020400000000000000" pitchFamily="18" charset="-128"/>
                <a:ea typeface="UD デジタル 教科書体 NK" panose="02020400000000000000" pitchFamily="18" charset="-128"/>
              </a:rPr>
              <a:t>より詳しい内容は以下をご覧ください</a:t>
            </a:r>
            <a:endParaRPr lang="en-US" altLang="ja-JP" sz="1600" dirty="0">
              <a:solidFill>
                <a:schemeClr val="bg1"/>
              </a:solidFill>
              <a:latin typeface="UD デジタル 教科書体 NK" panose="02020400000000000000" pitchFamily="18" charset="-128"/>
              <a:ea typeface="UD デジタル 教科書体 NK" panose="02020400000000000000" pitchFamily="18" charset="-128"/>
            </a:endParaRPr>
          </a:p>
        </p:txBody>
      </p:sp>
    </p:spTree>
    <p:extLst>
      <p:ext uri="{BB962C8B-B14F-4D97-AF65-F5344CB8AC3E}">
        <p14:creationId xmlns:p14="http://schemas.microsoft.com/office/powerpoint/2010/main" val="27814631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4284</TotalTime>
  <Words>997</Words>
  <Application>Microsoft Office PowerPoint</Application>
  <PresentationFormat>A4 210 x 297 mm</PresentationFormat>
  <Paragraphs>132</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HGP創英角ｺﾞｼｯｸUB</vt:lpstr>
      <vt:lpstr>HGS創英角ｺﾞｼｯｸUB</vt:lpstr>
      <vt:lpstr>UD デジタル 教科書体 N-B</vt:lpstr>
      <vt:lpstr>UD デジタル 教科書体 NK</vt:lpstr>
      <vt:lpstr>UD デジタル 教科書体 NP-B</vt:lpstr>
      <vt:lpstr>UD デジタル 教科書体 N-R</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東広島市雇用調整助成金 受給サポート補助金</dc:title>
  <dc:creator>角田　紘希</dc:creator>
  <cp:lastModifiedBy>金田　諒洋</cp:lastModifiedBy>
  <cp:revision>217</cp:revision>
  <cp:lastPrinted>2026-06-15T05:16:10Z</cp:lastPrinted>
  <dcterms:created xsi:type="dcterms:W3CDTF">2020-04-25T07:20:55Z</dcterms:created>
  <dcterms:modified xsi:type="dcterms:W3CDTF">2026-06-17T06:38:19Z</dcterms:modified>
</cp:coreProperties>
</file>