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6858000" cy="9906000" type="A4"/>
  <p:notesSz cx="6797675" cy="9926638"/>
  <p:defaultTextStyle>
    <a:defPPr>
      <a:defRPr lang="ja-JP"/>
    </a:defPPr>
    <a:lvl1pPr marL="0" algn="l" defTabSz="91424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21" algn="l" defTabSz="91424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42" algn="l" defTabSz="91424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363" algn="l" defTabSz="91424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485" algn="l" defTabSz="91424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91424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727" algn="l" defTabSz="91424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848" algn="l" defTabSz="91424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6969" algn="l" defTabSz="914242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2">
          <p15:clr>
            <a:srgbClr val="A4A3A4"/>
          </p15:clr>
        </p15:guide>
        <p15:guide id="2" pos="2200">
          <p15:clr>
            <a:srgbClr val="A4A3A4"/>
          </p15:clr>
        </p15:guide>
        <p15:guide id="3" orient="horz" pos="3120">
          <p15:clr>
            <a:srgbClr val="A4A3A4"/>
          </p15:clr>
        </p15:guide>
        <p15:guide id="4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CF8"/>
    <a:srgbClr val="F0BE88"/>
    <a:srgbClr val="E7C741"/>
    <a:srgbClr val="FFCCFF"/>
    <a:srgbClr val="C57F63"/>
    <a:srgbClr val="DDD34B"/>
    <a:srgbClr val="11140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7" autoAdjust="0"/>
    <p:restoredTop sz="94632" autoAdjust="0"/>
  </p:normalViewPr>
  <p:slideViewPr>
    <p:cSldViewPr snapToObjects="1">
      <p:cViewPr varScale="1">
        <p:scale>
          <a:sx n="72" d="100"/>
          <a:sy n="72" d="100"/>
        </p:scale>
        <p:origin x="756" y="54"/>
      </p:cViewPr>
      <p:guideLst>
        <p:guide orient="horz" pos="3062"/>
        <p:guide pos="2200"/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7AE9978-B211-4816-BAA3-054252F9F956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CA83517-791E-4E2A-B531-F44A68BF6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96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21" algn="l" defTabSz="91424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42" algn="l" defTabSz="91424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363" algn="l" defTabSz="91424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485" algn="l" defTabSz="91424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91424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727" algn="l" defTabSz="91424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848" algn="l" defTabSz="91424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969" algn="l" defTabSz="91424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83517-791E-4E2A-B531-F44A68BF61E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60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5" y="3077285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2"/>
            <a:ext cx="4800600" cy="25315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F2AF-9A40-4A0C-A639-B7FA5CC33C03}" type="datetime1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80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205F-75A6-43DA-A2AD-841DD28D6118}" type="datetime1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04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4" y="396705"/>
            <a:ext cx="1543050" cy="8452202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4" y="396705"/>
            <a:ext cx="4514851" cy="845220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28F9-7556-4BF4-8689-B88B6C465861}" type="datetime1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83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BF3B-755B-41C9-A372-3211E4EFDDB8}" type="datetime1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30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40" y="6365524"/>
            <a:ext cx="5829300" cy="19674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40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66C3-55BC-483F-8DD5-E9724714BCBB}" type="datetime1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9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7"/>
            <a:ext cx="3028950" cy="653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7"/>
            <a:ext cx="3028950" cy="653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F62D-32D2-4D49-B865-7CAB035F691B}" type="datetime1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92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2" y="2217386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1" indent="0">
              <a:buNone/>
              <a:defRPr sz="2000" b="1"/>
            </a:lvl2pPr>
            <a:lvl3pPr marL="914242" indent="0">
              <a:buNone/>
              <a:defRPr sz="1800" b="1"/>
            </a:lvl3pPr>
            <a:lvl4pPr marL="1371363" indent="0">
              <a:buNone/>
              <a:defRPr sz="1600" b="1"/>
            </a:lvl4pPr>
            <a:lvl5pPr marL="1828485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7" indent="0">
              <a:buNone/>
              <a:defRPr sz="1600" b="1"/>
            </a:lvl7pPr>
            <a:lvl8pPr marL="3199848" indent="0">
              <a:buNone/>
              <a:defRPr sz="1600" b="1"/>
            </a:lvl8pPr>
            <a:lvl9pPr marL="3656969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2" y="3141489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1" y="2217386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1" indent="0">
              <a:buNone/>
              <a:defRPr sz="2000" b="1"/>
            </a:lvl2pPr>
            <a:lvl3pPr marL="914242" indent="0">
              <a:buNone/>
              <a:defRPr sz="1800" b="1"/>
            </a:lvl3pPr>
            <a:lvl4pPr marL="1371363" indent="0">
              <a:buNone/>
              <a:defRPr sz="1600" b="1"/>
            </a:lvl4pPr>
            <a:lvl5pPr marL="1828485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7" indent="0">
              <a:buNone/>
              <a:defRPr sz="1600" b="1"/>
            </a:lvl7pPr>
            <a:lvl8pPr marL="3199848" indent="0">
              <a:buNone/>
              <a:defRPr sz="1600" b="1"/>
            </a:lvl8pPr>
            <a:lvl9pPr marL="3656969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1" y="3141489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4EED-000A-4074-A089-44FBC610BE1A}" type="datetime1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39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00B2-8CC0-4A3E-914B-5AB0F09E63C7}" type="datetime1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5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E565-EB61-47FF-A5E6-6AADAF2B8CDE}" type="datetime1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77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5" y="394409"/>
            <a:ext cx="2256235" cy="16785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9" y="394410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5" y="2072928"/>
            <a:ext cx="2256235" cy="6775981"/>
          </a:xfrm>
        </p:spPr>
        <p:txBody>
          <a:bodyPr/>
          <a:lstStyle>
            <a:lvl1pPr marL="0" indent="0">
              <a:buNone/>
              <a:defRPr sz="1400"/>
            </a:lvl1pPr>
            <a:lvl2pPr marL="457121" indent="0">
              <a:buNone/>
              <a:defRPr sz="1200"/>
            </a:lvl2pPr>
            <a:lvl3pPr marL="914242" indent="0">
              <a:buNone/>
              <a:defRPr sz="1000"/>
            </a:lvl3pPr>
            <a:lvl4pPr marL="1371363" indent="0">
              <a:buNone/>
              <a:defRPr sz="900"/>
            </a:lvl4pPr>
            <a:lvl5pPr marL="1828485" indent="0">
              <a:buNone/>
              <a:defRPr sz="900"/>
            </a:lvl5pPr>
            <a:lvl6pPr marL="2285606" indent="0">
              <a:buNone/>
              <a:defRPr sz="900"/>
            </a:lvl6pPr>
            <a:lvl7pPr marL="2742727" indent="0">
              <a:buNone/>
              <a:defRPr sz="900"/>
            </a:lvl7pPr>
            <a:lvl8pPr marL="3199848" indent="0">
              <a:buNone/>
              <a:defRPr sz="900"/>
            </a:lvl8pPr>
            <a:lvl9pPr marL="3656969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08E2-449A-4C82-8858-162A51EF9F5B}" type="datetime1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7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3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121" indent="0">
              <a:buNone/>
              <a:defRPr sz="2800"/>
            </a:lvl2pPr>
            <a:lvl3pPr marL="914242" indent="0">
              <a:buNone/>
              <a:defRPr sz="2400"/>
            </a:lvl3pPr>
            <a:lvl4pPr marL="1371363" indent="0">
              <a:buNone/>
              <a:defRPr sz="2000"/>
            </a:lvl4pPr>
            <a:lvl5pPr marL="1828485" indent="0">
              <a:buNone/>
              <a:defRPr sz="2000"/>
            </a:lvl5pPr>
            <a:lvl6pPr marL="2285606" indent="0">
              <a:buNone/>
              <a:defRPr sz="2000"/>
            </a:lvl6pPr>
            <a:lvl7pPr marL="2742727" indent="0">
              <a:buNone/>
              <a:defRPr sz="2000"/>
            </a:lvl7pPr>
            <a:lvl8pPr marL="3199848" indent="0">
              <a:buNone/>
              <a:defRPr sz="2000"/>
            </a:lvl8pPr>
            <a:lvl9pPr marL="3656969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5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121" indent="0">
              <a:buNone/>
              <a:defRPr sz="1200"/>
            </a:lvl2pPr>
            <a:lvl3pPr marL="914242" indent="0">
              <a:buNone/>
              <a:defRPr sz="1000"/>
            </a:lvl3pPr>
            <a:lvl4pPr marL="1371363" indent="0">
              <a:buNone/>
              <a:defRPr sz="900"/>
            </a:lvl4pPr>
            <a:lvl5pPr marL="1828485" indent="0">
              <a:buNone/>
              <a:defRPr sz="900"/>
            </a:lvl5pPr>
            <a:lvl6pPr marL="2285606" indent="0">
              <a:buNone/>
              <a:defRPr sz="900"/>
            </a:lvl6pPr>
            <a:lvl7pPr marL="2742727" indent="0">
              <a:buNone/>
              <a:defRPr sz="900"/>
            </a:lvl7pPr>
            <a:lvl8pPr marL="3199848" indent="0">
              <a:buNone/>
              <a:defRPr sz="900"/>
            </a:lvl8pPr>
            <a:lvl9pPr marL="3656969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23A5-34FF-4F6C-86F0-63A3824AA26C}" type="datetime1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77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7"/>
            <a:ext cx="6172200" cy="6537501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12EE3-D534-4538-9546-CEABB24A99EC}" type="datetime1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5" y="9181398"/>
            <a:ext cx="2171700" cy="527402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1" y="9181398"/>
            <a:ext cx="1600200" cy="527402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10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242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1" indent="-342841" algn="l" defTabSz="9142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2" indent="-285701" algn="l" defTabSz="91424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3" indent="-228561" algn="l" defTabSz="9142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4" indent="-228561" algn="l" defTabSz="91424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5" indent="-228561" algn="l" defTabSz="914242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6" indent="-228561" algn="l" defTabSz="9142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7" indent="-228561" algn="l" defTabSz="9142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8" indent="-228561" algn="l" defTabSz="9142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30" indent="-228561" algn="l" defTabSz="9142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1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2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3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5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7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8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9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10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858000" cy="15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正方形/長方形 33"/>
          <p:cNvSpPr/>
          <p:nvPr/>
        </p:nvSpPr>
        <p:spPr>
          <a:xfrm>
            <a:off x="3099" y="1509727"/>
            <a:ext cx="6858001" cy="86058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6037" y="2642162"/>
            <a:ext cx="1272436" cy="3449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ja-JP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対象者</a:t>
            </a:r>
            <a:endParaRPr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6037" y="2066195"/>
            <a:ext cx="1272436" cy="3449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en-US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支給額</a:t>
            </a:r>
            <a:endParaRPr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48124" y="2591002"/>
            <a:ext cx="5143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</a:t>
            </a:r>
            <a:r>
              <a:rPr lang="ja-JP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要件を</a:t>
            </a:r>
            <a:r>
              <a:rPr lang="ja-JP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満たす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個人又は法人</a:t>
            </a:r>
            <a:endParaRPr lang="ja-JP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①　東広島市内に住所または事務所を有する認定農業者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認定新規就農者（令和７年度中の認定予定者を含む）　　　</a:t>
            </a:r>
            <a:endParaRPr lang="en-US" altLang="ja-JP" sz="15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有機農業者</a:t>
            </a:r>
            <a:endParaRPr lang="en-US" altLang="ja-JP" sz="15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地域グループ営農団体</a:t>
            </a:r>
            <a:endParaRPr lang="en-US" altLang="ja-JP" sz="15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②　市税の滞納がない者</a:t>
            </a:r>
            <a:endParaRPr lang="en-US" altLang="ja-JP" sz="15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2926" y="6641319"/>
            <a:ext cx="1272436" cy="3449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ja-JP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申請</a:t>
            </a:r>
            <a:r>
              <a:rPr lang="ja-JP" altLang="en-US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方法</a:t>
            </a:r>
            <a:endParaRPr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557494" y="6625180"/>
            <a:ext cx="50814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次の書類を揃えて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東広島市産業部農林水産課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へ</a:t>
            </a:r>
            <a:r>
              <a:rPr kumimoji="1"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ご提出ください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。（郵送又はメールも可能）</a:t>
            </a:r>
            <a:endParaRPr lang="ja-JP" altLang="en-US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5225" y="8745624"/>
            <a:ext cx="1956584" cy="3449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en-US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申請・問い合わせ先</a:t>
            </a:r>
            <a:endParaRPr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14996" y="43626"/>
            <a:ext cx="6864028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農業者の新たなチャレンジを応援します！</a:t>
            </a:r>
            <a:endParaRPr lang="en-US" altLang="ja-JP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認定農業者・認定新規就農者</a:t>
            </a:r>
            <a:r>
              <a:rPr lang="ja-JP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皆様へ</a:t>
            </a:r>
            <a:endParaRPr lang="en-US" altLang="ja-JP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令和７年度チャレンジ補助金事業のご案内</a:t>
            </a:r>
            <a:endParaRPr lang="en-US" altLang="zh-TW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7805" y="7545558"/>
            <a:ext cx="6609600" cy="984885"/>
          </a:xfrm>
          <a:prstGeom prst="rect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4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①採択申請書（</a:t>
            </a:r>
            <a:r>
              <a:rPr lang="ja-JP" altLang="en-US" sz="14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様式第１号）</a:t>
            </a:r>
            <a:endParaRPr lang="en-US" altLang="ja-JP" sz="14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②事業計画書（様式第２号）</a:t>
            </a:r>
            <a:endParaRPr lang="en-US" altLang="ja-JP" sz="14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③対象経費が分かる見積書等</a:t>
            </a:r>
            <a:endParaRPr lang="en-US" altLang="ja-JP" sz="14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④その他</a:t>
            </a:r>
            <a:r>
              <a:rPr lang="ja-JP" altLang="en-US" sz="14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市長が必要と認める書類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0" y="964395"/>
            <a:ext cx="6864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農業の持続的発展と農業者の所得向上を実現するため、農業者が自ら取り組む新たな事業（チャレンジ事業）を支援します。</a:t>
            </a:r>
            <a:endParaRPr lang="ja-JP" altLang="en-US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7805" y="7203838"/>
            <a:ext cx="1956584" cy="3449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en-US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申請に必要な書類</a:t>
            </a:r>
            <a:endParaRPr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65225" y="1586735"/>
            <a:ext cx="6727551" cy="4110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00" b="1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申請受付期間：令和７年７月１日（火）～令和７年</a:t>
            </a:r>
            <a:r>
              <a:rPr lang="ja-JP" altLang="en-US" sz="1900" b="1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７</a:t>
            </a:r>
            <a:r>
              <a:rPr kumimoji="1" lang="ja-JP" altLang="en-US" sz="1900" b="1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</a:t>
            </a:r>
            <a:r>
              <a:rPr lang="ja-JP" altLang="en-US" sz="19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３１</a:t>
            </a:r>
            <a:r>
              <a:rPr kumimoji="1" lang="ja-JP" altLang="en-US" sz="1900" b="1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日（木）</a:t>
            </a:r>
            <a:endParaRPr kumimoji="1" lang="ja-JP" altLang="en-US" sz="1900" b="1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28971" y="2066195"/>
            <a:ext cx="5301818" cy="553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4" tIns="45712" rIns="91424" bIns="45712" rtlCol="0">
            <a:spAutoFit/>
          </a:bodyPr>
          <a:lstStyle/>
          <a:p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対象経費の２分の１以内</a:t>
            </a:r>
            <a:endParaRPr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ただし上限は１００万円とする</a:t>
            </a:r>
            <a:r>
              <a:rPr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1,000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円未満は切り捨て）</a:t>
            </a:r>
            <a:endParaRPr lang="en-US" altLang="ja-JP" sz="16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7805" y="4784286"/>
            <a:ext cx="1502846" cy="33853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en-US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支援対象取組</a:t>
            </a:r>
            <a:endParaRPr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0830" y="5132527"/>
            <a:ext cx="6806462" cy="1384995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・収益性向上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例：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たな高収益作物の導入に向けた調査・研究など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・生産性向上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例：規模拡大、コスト削減、高品質安定化など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・販路開拓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例：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EC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販売システム構築、海外輸出など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83935" y="8738239"/>
            <a:ext cx="3952071" cy="1169551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東広島市産業部農林水産課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住所：東広島市西条栄町８番２９号</a:t>
            </a:r>
          </a:p>
          <a:p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電話番号：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082-420-0939</a:t>
            </a:r>
          </a:p>
          <a:p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FAX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番号：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082-422-5144</a:t>
            </a:r>
          </a:p>
          <a:p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hgh200939@city.higashihiroshima.lg.jp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431220" y="8605863"/>
            <a:ext cx="945105" cy="945105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106037" y="4051310"/>
            <a:ext cx="1272436" cy="33853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en-US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事業期間</a:t>
            </a:r>
            <a:endParaRPr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557494" y="4016557"/>
            <a:ext cx="5081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交付決定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（８月中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予定）～令和８年２月２８日まで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実績報告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が３月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日（金）に完了しない場合、補助金の交付はできません。</a:t>
            </a:r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2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620" y="2450"/>
            <a:ext cx="6858001" cy="990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3900" y="3359483"/>
            <a:ext cx="2458271" cy="33853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en-US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③交付決定</a:t>
            </a:r>
            <a:endParaRPr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9690" y="4344432"/>
            <a:ext cx="2462481" cy="33853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en-US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④概算払い</a:t>
            </a:r>
            <a:endParaRPr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9690" y="5162147"/>
            <a:ext cx="2487569" cy="33853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en-US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⑤事業実施</a:t>
            </a:r>
            <a:endParaRPr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9691" y="6042735"/>
            <a:ext cx="2529290" cy="58475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⑥</a:t>
            </a:r>
            <a:r>
              <a:rPr lang="ja-JP" altLang="en-US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実績報告</a:t>
            </a:r>
            <a:endParaRPr lang="en-US" altLang="ja-JP" sz="16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dist"/>
            <a:r>
              <a:rPr lang="ja-JP" altLang="en-US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補助金清算</a:t>
            </a:r>
            <a:endParaRPr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9690" y="2358579"/>
            <a:ext cx="2462481" cy="33853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en-US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②審査会</a:t>
            </a:r>
            <a:endParaRPr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9690" y="1334984"/>
            <a:ext cx="2462482" cy="33853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①</a:t>
            </a:r>
            <a:r>
              <a:rPr lang="ja-JP" altLang="en-US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チャレンジ事業の募集</a:t>
            </a:r>
            <a:endParaRPr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2123" y="8552964"/>
            <a:ext cx="6609600" cy="538609"/>
          </a:xfrm>
          <a:prstGeom prst="rect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45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45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予算に限りがあるため「申請＝採択」ではありません。</a:t>
            </a:r>
            <a:endParaRPr lang="en-US" altLang="ja-JP" sz="145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5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令和７年度予算額：５００万円</a:t>
            </a:r>
            <a:endParaRPr lang="en-US" altLang="ja-JP" sz="145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9690" y="7190830"/>
            <a:ext cx="2548671" cy="33853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en-US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⑦成果発表</a:t>
            </a:r>
            <a:endParaRPr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1763815" y="5538065"/>
            <a:ext cx="484632" cy="567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>
            <a:off x="1729233" y="4637965"/>
            <a:ext cx="484632" cy="563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1729233" y="3729245"/>
            <a:ext cx="484632" cy="653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1729233" y="2777413"/>
            <a:ext cx="484632" cy="653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1729233" y="1697074"/>
            <a:ext cx="484632" cy="653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1763815" y="6651891"/>
            <a:ext cx="484632" cy="5513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519010" y="3291339"/>
            <a:ext cx="264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③審査結果をもとに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　 交付決定通知書を送付します。</a:t>
            </a:r>
            <a:endParaRPr kumimoji="1" lang="ja-JP" altLang="en-US" sz="1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394662" y="5069806"/>
            <a:ext cx="3454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⑤</a:t>
            </a:r>
            <a:r>
              <a:rPr kumimoji="1" lang="ja-JP" altLang="en-US" sz="1400" dirty="0" smtClean="0"/>
              <a:t>計画に</a:t>
            </a:r>
            <a:r>
              <a:rPr lang="ja-JP" altLang="en-US" sz="1400" dirty="0" smtClean="0"/>
              <a:t>沿って事業を実施してください。</a:t>
            </a:r>
            <a:endParaRPr lang="en-US" altLang="ja-JP" sz="1400" dirty="0" smtClean="0"/>
          </a:p>
          <a:p>
            <a:r>
              <a:rPr kumimoji="1" lang="en-US" altLang="ja-JP" sz="1400" dirty="0" smtClean="0"/>
              <a:t>※</a:t>
            </a:r>
            <a:r>
              <a:rPr kumimoji="1" lang="ja-JP" altLang="en-US" sz="1400" dirty="0" smtClean="0"/>
              <a:t>計画に変更がある場合はご相談ください。</a:t>
            </a:r>
            <a:endParaRPr kumimoji="1" lang="ja-JP" altLang="en-US" sz="1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412778" y="2280319"/>
            <a:ext cx="3346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②審査は申請書による書面で行いますが、　　　　</a:t>
            </a:r>
            <a:endParaRPr kumimoji="1" lang="en-US" altLang="ja-JP" sz="1400" dirty="0" smtClean="0"/>
          </a:p>
          <a:p>
            <a:r>
              <a:rPr lang="ja-JP" altLang="en-US" sz="1400" dirty="0"/>
              <a:t>　 </a:t>
            </a:r>
            <a:r>
              <a:rPr kumimoji="1" lang="ja-JP" altLang="en-US" sz="1400" dirty="0" smtClean="0"/>
              <a:t>必要に応じて質疑応答があります。</a:t>
            </a:r>
            <a:endParaRPr kumimoji="1" lang="ja-JP" altLang="en-US" sz="1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412910" y="1296801"/>
            <a:ext cx="2941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①</a:t>
            </a:r>
            <a:r>
              <a:rPr lang="ja-JP" altLang="en-US" sz="1400" dirty="0" smtClean="0"/>
              <a:t>期日までに申請書類を</a:t>
            </a:r>
            <a:endParaRPr lang="en-US" altLang="ja-JP" sz="1400" dirty="0" smtClean="0"/>
          </a:p>
          <a:p>
            <a:r>
              <a:rPr lang="ja-JP" altLang="en-US" sz="1400" dirty="0" smtClean="0"/>
              <a:t>　農林水産課へ提出してください。</a:t>
            </a:r>
            <a:endParaRPr kumimoji="1" lang="ja-JP" altLang="en-US" sz="1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699399" y="867281"/>
            <a:ext cx="215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&lt;</a:t>
            </a:r>
            <a:r>
              <a:rPr kumimoji="1" lang="ja-JP" altLang="en-US" dirty="0" smtClean="0"/>
              <a:t>申請者が行うこ</a:t>
            </a:r>
            <a:r>
              <a:rPr lang="ja-JP" altLang="en-US" dirty="0"/>
              <a:t>と</a:t>
            </a:r>
            <a:r>
              <a:rPr kumimoji="1" lang="en-US" altLang="ja-JP" dirty="0" smtClean="0"/>
              <a:t>&gt;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04235" y="657752"/>
            <a:ext cx="162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♦</a:t>
            </a:r>
            <a:r>
              <a:rPr kumimoji="1" lang="ja-JP" altLang="en-US" dirty="0" smtClean="0"/>
              <a:t>事業の流れ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654025" y="7143961"/>
            <a:ext cx="2881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⑦</a:t>
            </a:r>
            <a:r>
              <a:rPr kumimoji="1" lang="ja-JP" altLang="en-US" sz="1400" dirty="0" smtClean="0"/>
              <a:t>事業成果を発表していただいたり</a:t>
            </a:r>
            <a:endParaRPr kumimoji="1" lang="en-US" altLang="ja-JP" sz="1400" dirty="0" smtClean="0"/>
          </a:p>
          <a:p>
            <a:r>
              <a:rPr kumimoji="1" lang="en-US" altLang="ja-JP" sz="1400" dirty="0" smtClean="0"/>
              <a:t>HP</a:t>
            </a:r>
            <a:r>
              <a:rPr kumimoji="1" lang="ja-JP" altLang="en-US" sz="1400" dirty="0" smtClean="0"/>
              <a:t>等で公表する事ことがあります。</a:t>
            </a:r>
            <a:endParaRPr kumimoji="1" lang="ja-JP" altLang="en-US" sz="1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560790" y="4313638"/>
            <a:ext cx="2793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④</a:t>
            </a:r>
            <a:r>
              <a:rPr kumimoji="1" lang="ja-JP" altLang="en-US" sz="1400" dirty="0" smtClean="0"/>
              <a:t>補助金を概算により支払います。</a:t>
            </a:r>
            <a:endParaRPr kumimoji="1" lang="en-US" altLang="ja-JP" sz="1400" dirty="0" smtClean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293985" y="6042735"/>
            <a:ext cx="369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⑥</a:t>
            </a:r>
            <a:r>
              <a:rPr kumimoji="1" lang="ja-JP" altLang="en-US" sz="1400" dirty="0" smtClean="0"/>
              <a:t>事業終了後、実績報告書を提出してください。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　 補助金の清算を行います。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21907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4005</TotalTime>
  <Words>494</Words>
  <Application>Microsoft Office PowerPoint</Application>
  <PresentationFormat>A4 210 x 297 mm</PresentationFormat>
  <Paragraphs>64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HGPｺﾞｼｯｸE</vt:lpstr>
      <vt:lpstr>ＭＳ Ｐゴシック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東広島市雇用調整助成金 受給サポート補助金</dc:title>
  <dc:creator>角田　紘希</dc:creator>
  <cp:lastModifiedBy>岡本　典久</cp:lastModifiedBy>
  <cp:revision>198</cp:revision>
  <cp:lastPrinted>2022-08-22T04:25:32Z</cp:lastPrinted>
  <dcterms:created xsi:type="dcterms:W3CDTF">2020-04-25T07:20:55Z</dcterms:created>
  <dcterms:modified xsi:type="dcterms:W3CDTF">2025-06-24T04:05:40Z</dcterms:modified>
</cp:coreProperties>
</file>