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906000" type="A4"/>
  <p:notesSz cx="6797675" cy="9926638"/>
  <p:defaultTextStyle>
    <a:defPPr>
      <a:defRPr lang="ja-JP"/>
    </a:defPPr>
    <a:lvl1pPr marL="0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08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15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323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432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539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647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755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6863" algn="l" defTabSz="91421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2" userDrawn="1">
          <p15:clr>
            <a:srgbClr val="A4A3A4"/>
          </p15:clr>
        </p15:guide>
        <p15:guide id="2" pos="2200" userDrawn="1">
          <p15:clr>
            <a:srgbClr val="A4A3A4"/>
          </p15:clr>
        </p15:guide>
        <p15:guide id="3" orient="horz" pos="3120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CF8"/>
    <a:srgbClr val="F0BE88"/>
    <a:srgbClr val="E7C741"/>
    <a:srgbClr val="FFCCFF"/>
    <a:srgbClr val="C57F63"/>
    <a:srgbClr val="DDD34B"/>
    <a:srgbClr val="11140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32" autoAdjust="0"/>
  </p:normalViewPr>
  <p:slideViewPr>
    <p:cSldViewPr snapToObjects="1">
      <p:cViewPr varScale="1">
        <p:scale>
          <a:sx n="73" d="100"/>
          <a:sy n="73" d="100"/>
        </p:scale>
        <p:origin x="3216" y="54"/>
      </p:cViewPr>
      <p:guideLst>
        <p:guide orient="horz" pos="3062"/>
        <p:guide pos="2200"/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7AE9978-B211-4816-BAA3-054252F9F956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CA83517-791E-4E2A-B531-F44A68BF61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96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08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15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23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432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539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647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755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863" algn="l" defTabSz="914215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83517-791E-4E2A-B531-F44A68BF61E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60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5" y="3077286"/>
            <a:ext cx="5829300" cy="212336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2"/>
            <a:ext cx="4800600" cy="25315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F2AF-9A40-4A0C-A639-B7FA5CC33C03}" type="datetime1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80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205F-75A6-43DA-A2AD-841DD28D6118}" type="datetime1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04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5" y="396705"/>
            <a:ext cx="1543050" cy="8452202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5" y="396705"/>
            <a:ext cx="4514851" cy="8452202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28F9-7556-4BF4-8689-B88B6C465861}" type="datetime1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83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4BF3B-755B-41C9-A372-3211E4EFDDB8}" type="datetime1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30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40" y="6365524"/>
            <a:ext cx="5829300" cy="19674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40" y="4198590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66C3-55BC-483F-8DD5-E9724714BCBB}" type="datetime1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59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8"/>
            <a:ext cx="3028950" cy="653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8"/>
            <a:ext cx="3028950" cy="65375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F62D-32D2-4D49-B865-7CAB035F691B}" type="datetime1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92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3" y="2217387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1" indent="0">
              <a:buNone/>
              <a:defRPr sz="2000" b="1"/>
            </a:lvl2pPr>
            <a:lvl3pPr marL="914242" indent="0">
              <a:buNone/>
              <a:defRPr sz="1800" b="1"/>
            </a:lvl3pPr>
            <a:lvl4pPr marL="1371363" indent="0">
              <a:buNone/>
              <a:defRPr sz="1600" b="1"/>
            </a:lvl4pPr>
            <a:lvl5pPr marL="1828485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7" indent="0">
              <a:buNone/>
              <a:defRPr sz="1600" b="1"/>
            </a:lvl7pPr>
            <a:lvl8pPr marL="3199848" indent="0">
              <a:buNone/>
              <a:defRPr sz="1600" b="1"/>
            </a:lvl8pPr>
            <a:lvl9pPr marL="365696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3" y="3141489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2" y="2217387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1" indent="0">
              <a:buNone/>
              <a:defRPr sz="2000" b="1"/>
            </a:lvl2pPr>
            <a:lvl3pPr marL="914242" indent="0">
              <a:buNone/>
              <a:defRPr sz="1800" b="1"/>
            </a:lvl3pPr>
            <a:lvl4pPr marL="1371363" indent="0">
              <a:buNone/>
              <a:defRPr sz="1600" b="1"/>
            </a:lvl4pPr>
            <a:lvl5pPr marL="1828485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7" indent="0">
              <a:buNone/>
              <a:defRPr sz="1600" b="1"/>
            </a:lvl7pPr>
            <a:lvl8pPr marL="3199848" indent="0">
              <a:buNone/>
              <a:defRPr sz="1600" b="1"/>
            </a:lvl8pPr>
            <a:lvl9pPr marL="365696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2" y="3141489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4EED-000A-4074-A089-44FBC610BE1A}" type="datetime1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839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200B2-8CC0-4A3E-914B-5AB0F09E63C7}" type="datetime1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5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E565-EB61-47FF-A5E6-6AADAF2B8CDE}" type="datetime1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770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6" y="394409"/>
            <a:ext cx="2256235" cy="16785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90" y="394411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6" y="2072929"/>
            <a:ext cx="2256235" cy="6775981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2" indent="0">
              <a:buNone/>
              <a:defRPr sz="1000"/>
            </a:lvl3pPr>
            <a:lvl4pPr marL="1371363" indent="0">
              <a:buNone/>
              <a:defRPr sz="900"/>
            </a:lvl4pPr>
            <a:lvl5pPr marL="1828485" indent="0">
              <a:buNone/>
              <a:defRPr sz="900"/>
            </a:lvl5pPr>
            <a:lvl6pPr marL="2285606" indent="0">
              <a:buNone/>
              <a:defRPr sz="900"/>
            </a:lvl6pPr>
            <a:lvl7pPr marL="2742727" indent="0">
              <a:buNone/>
              <a:defRPr sz="900"/>
            </a:lvl7pPr>
            <a:lvl8pPr marL="3199848" indent="0">
              <a:buNone/>
              <a:defRPr sz="900"/>
            </a:lvl8pPr>
            <a:lvl9pPr marL="3656969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08E2-449A-4C82-8858-162A51EF9F5B}" type="datetime1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7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3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121" indent="0">
              <a:buNone/>
              <a:defRPr sz="2800"/>
            </a:lvl2pPr>
            <a:lvl3pPr marL="914242" indent="0">
              <a:buNone/>
              <a:defRPr sz="2400"/>
            </a:lvl3pPr>
            <a:lvl4pPr marL="1371363" indent="0">
              <a:buNone/>
              <a:defRPr sz="2000"/>
            </a:lvl4pPr>
            <a:lvl5pPr marL="1828485" indent="0">
              <a:buNone/>
              <a:defRPr sz="2000"/>
            </a:lvl5pPr>
            <a:lvl6pPr marL="2285606" indent="0">
              <a:buNone/>
              <a:defRPr sz="2000"/>
            </a:lvl6pPr>
            <a:lvl7pPr marL="2742727" indent="0">
              <a:buNone/>
              <a:defRPr sz="2000"/>
            </a:lvl7pPr>
            <a:lvl8pPr marL="3199848" indent="0">
              <a:buNone/>
              <a:defRPr sz="2000"/>
            </a:lvl8pPr>
            <a:lvl9pPr marL="3656969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5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121" indent="0">
              <a:buNone/>
              <a:defRPr sz="1200"/>
            </a:lvl2pPr>
            <a:lvl3pPr marL="914242" indent="0">
              <a:buNone/>
              <a:defRPr sz="1000"/>
            </a:lvl3pPr>
            <a:lvl4pPr marL="1371363" indent="0">
              <a:buNone/>
              <a:defRPr sz="900"/>
            </a:lvl4pPr>
            <a:lvl5pPr marL="1828485" indent="0">
              <a:buNone/>
              <a:defRPr sz="900"/>
            </a:lvl5pPr>
            <a:lvl6pPr marL="2285606" indent="0">
              <a:buNone/>
              <a:defRPr sz="900"/>
            </a:lvl6pPr>
            <a:lvl7pPr marL="2742727" indent="0">
              <a:buNone/>
              <a:defRPr sz="900"/>
            </a:lvl7pPr>
            <a:lvl8pPr marL="3199848" indent="0">
              <a:buNone/>
              <a:defRPr sz="900"/>
            </a:lvl8pPr>
            <a:lvl9pPr marL="3656969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A23A5-34FF-4F6C-86F0-63A3824AA26C}" type="datetime1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077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701"/>
            <a:ext cx="6172200" cy="1651000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8"/>
            <a:ext cx="6172200" cy="6537501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9"/>
            <a:ext cx="1600200" cy="527402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12EE3-D534-4538-9546-CEABB24A99EC}" type="datetime1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6" y="9181399"/>
            <a:ext cx="2171700" cy="527402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1" y="9181399"/>
            <a:ext cx="1600200" cy="527402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80D7-3F53-4CC9-87E7-36BCA2EF08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10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242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1" indent="-342841" algn="l" defTabSz="9142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2" indent="-285701" algn="l" defTabSz="91424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3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4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5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6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7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8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30" indent="-228561" algn="l" defTabSz="9142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1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2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3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5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7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8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9" algn="l" defTabSz="914242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10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6858000" cy="127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正方形/長方形 33"/>
          <p:cNvSpPr/>
          <p:nvPr/>
        </p:nvSpPr>
        <p:spPr>
          <a:xfrm>
            <a:off x="-10683" y="1277957"/>
            <a:ext cx="6858001" cy="86058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3398" y="2975897"/>
            <a:ext cx="1272436" cy="3449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対象者</a:t>
            </a:r>
            <a:endParaRPr lang="ja-JP" altLang="en-US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7838" y="1582299"/>
            <a:ext cx="1272436" cy="3449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補助率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89915" y="2975897"/>
            <a:ext cx="51433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次の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全てに該当する方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　認定農業者、認定新規就農者（令和８年度中の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認定予定者含む）、有機農業者又は地域グループ　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営農団体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　市内に住所又は圃場を有する方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　１０年以上農業を続ける意思のある方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lvl="0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　市税の滞納がない方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3518" y="5656054"/>
            <a:ext cx="1272436" cy="3449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申請</a:t>
            </a:r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方法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495276" y="5573708"/>
            <a:ext cx="5081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次の書類を揃えて、東広島市産業部農林水産課へご提出ください。（郵送又はメールも可能）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16474" y="8774868"/>
            <a:ext cx="1956584" cy="34495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申請・問い合わせ先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0" y="124728"/>
            <a:ext cx="686402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市内で農業を営む皆様へ</a:t>
            </a:r>
            <a:endParaRPr lang="en-US" altLang="ja-JP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東広島市農業物価高騰対策補助金</a:t>
            </a:r>
            <a:endParaRPr lang="en-US" altLang="zh-TW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13518" y="6604547"/>
            <a:ext cx="6609600" cy="1323439"/>
          </a:xfrm>
          <a:prstGeom prst="rect">
            <a:avLst/>
          </a:prstGeom>
          <a:ln w="317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zh-TW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東広島市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農業物価高騰対策補助金採択申請書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②事業計画書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③事業予算書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④補助対象経費に係る見積書の写し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⑤その他市長が必要と認める書類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" y="857545"/>
            <a:ext cx="6864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物価高騰に対する収益性・生産性向上の取組を支援します。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13518" y="6180129"/>
            <a:ext cx="1956584" cy="34495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申請に必要な書類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113518" y="8133249"/>
            <a:ext cx="6612556" cy="41102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9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申請受付</a:t>
            </a:r>
            <a:r>
              <a:rPr lang="ja-JP" altLang="en-US" sz="1900" b="1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締切：令和</a:t>
            </a:r>
            <a:r>
              <a:rPr lang="ja-JP" altLang="en-US" sz="1900" b="1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８年５月１５日（金）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48109" y="1504172"/>
            <a:ext cx="5301818" cy="400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4" tIns="45712" rIns="91424" bIns="45712" rtlCol="0">
            <a:spAutoFit/>
          </a:bodyPr>
          <a:lstStyle/>
          <a:p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補助対象経費の４分の３（限度額</a:t>
            </a:r>
            <a:r>
              <a:rPr lang="en-US" altLang="ja-JP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en-US" altLang="ja-JP" sz="20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lang="ja-JP" altLang="en-US" sz="2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万円）</a:t>
            </a: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280271" y="8691580"/>
            <a:ext cx="3971591" cy="1273024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lIns="91424" tIns="72000" rIns="91424" bIns="45712" rtlCol="0">
            <a:spAutoFit/>
          </a:bodyPr>
          <a:lstStyle/>
          <a:p>
            <a:r>
              <a:rPr lang="ja-JP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東広島市産業部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農林水産</a:t>
            </a:r>
            <a:r>
              <a:rPr lang="ja-JP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課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所在地：東広島市西条栄町８番２９号</a:t>
            </a:r>
            <a:endParaRPr lang="ja-JP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電話番号：０８２－４２０－０９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３９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FAX</a:t>
            </a:r>
            <a:r>
              <a:rPr lang="ja-JP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番号：０８２－４２２－５</a:t>
            </a:r>
            <a:r>
              <a:rPr lang="ja-JP" altLang="en-US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１４４</a:t>
            </a:r>
            <a:endParaRPr lang="en-US" altLang="ja-JP" sz="15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5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hgh200939@city.higashihiroshima.lg.jp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89915" y="1813269"/>
            <a:ext cx="5070677" cy="1077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4" tIns="45712" rIns="91424" bIns="45712" rtlCol="0">
            <a:spAutoFit/>
          </a:bodyPr>
          <a:lstStyle/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対象事業例：生産性向上につながる取組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受付期間終了後に審査の上、採択者を決定します。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申請→受付→審査→採択又は不採択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予算額６，０００万円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13518" y="4791779"/>
            <a:ext cx="1272436" cy="33853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4" tIns="45712" rIns="91424" bIns="45712" rtlCol="0">
            <a:spAutoFit/>
          </a:bodyPr>
          <a:lstStyle/>
          <a:p>
            <a:pPr algn="dist"/>
            <a:r>
              <a:rPr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事業期間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495276" y="4742523"/>
            <a:ext cx="5081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交付決定日（６月中予定）～令和９年２月１９日まで</a:t>
            </a:r>
            <a:endParaRPr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実績</a:t>
            </a:r>
            <a:r>
              <a:rPr lang="ja-JP" altLang="en-US" sz="1600" b="1">
                <a:latin typeface="メイリオ" panose="020B0604030504040204" pitchFamily="50" charset="-128"/>
                <a:ea typeface="メイリオ" panose="020B0604030504040204" pitchFamily="50" charset="-128"/>
              </a:rPr>
              <a:t>報告が２月２６日</a:t>
            </a:r>
            <a:r>
              <a:rPr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（金）に完了しない場合、補助金の交付はできません。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80" y="8691580"/>
            <a:ext cx="947019" cy="9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15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5107</TotalTime>
  <Words>276</Words>
  <Application>Microsoft Office PowerPoint</Application>
  <PresentationFormat>A4 210 x 297 mm</PresentationFormat>
  <Paragraphs>36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HGPｺﾞｼｯｸE</vt:lpstr>
      <vt:lpstr>メイリオ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東広島市雇用調整助成金 受給サポート補助金</dc:title>
  <dc:creator>角田　紘希</dc:creator>
  <cp:lastModifiedBy>金田　諒洋</cp:lastModifiedBy>
  <cp:revision>218</cp:revision>
  <cp:lastPrinted>2025-03-10T04:23:21Z</cp:lastPrinted>
  <dcterms:created xsi:type="dcterms:W3CDTF">2020-04-25T07:20:55Z</dcterms:created>
  <dcterms:modified xsi:type="dcterms:W3CDTF">2026-04-02T09:53:29Z</dcterms:modified>
</cp:coreProperties>
</file>