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22"/>
  </p:notesMasterIdLst>
  <p:handoutMasterIdLst>
    <p:handoutMasterId r:id="rId23"/>
  </p:handoutMasterIdLst>
  <p:sldIdLst>
    <p:sldId id="280" r:id="rId4"/>
    <p:sldId id="281" r:id="rId5"/>
    <p:sldId id="256" r:id="rId6"/>
    <p:sldId id="257" r:id="rId7"/>
    <p:sldId id="258" r:id="rId8"/>
    <p:sldId id="262" r:id="rId9"/>
    <p:sldId id="260" r:id="rId10"/>
    <p:sldId id="268" r:id="rId11"/>
    <p:sldId id="267" r:id="rId12"/>
    <p:sldId id="282" r:id="rId13"/>
    <p:sldId id="272" r:id="rId14"/>
    <p:sldId id="289" r:id="rId15"/>
    <p:sldId id="287" r:id="rId16"/>
    <p:sldId id="290" r:id="rId17"/>
    <p:sldId id="284" r:id="rId18"/>
    <p:sldId id="291" r:id="rId19"/>
    <p:sldId id="285" r:id="rId20"/>
    <p:sldId id="286" r:id="rId21"/>
  </p:sldIdLst>
  <p:sldSz cx="6858000" cy="9906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7" clrIdx="0">
    <p:extLst/>
  </p:cmAuthor>
  <p:cmAuthor id="2" name="東広島市" initials="東広島市"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3364" autoAdjust="0"/>
  </p:normalViewPr>
  <p:slideViewPr>
    <p:cSldViewPr snapToGrid="0">
      <p:cViewPr>
        <p:scale>
          <a:sx n="80" d="100"/>
          <a:sy n="80" d="100"/>
        </p:scale>
        <p:origin x="-3270" y="-7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343" cy="341046"/>
          </a:xfrm>
          <a:prstGeom prst="rect">
            <a:avLst/>
          </a:prstGeom>
        </p:spPr>
        <p:txBody>
          <a:bodyPr vert="horz" lIns="88340" tIns="44170" rIns="88340" bIns="4417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774" y="1"/>
            <a:ext cx="4307343" cy="341046"/>
          </a:xfrm>
          <a:prstGeom prst="rect">
            <a:avLst/>
          </a:prstGeom>
        </p:spPr>
        <p:txBody>
          <a:bodyPr vert="horz" lIns="88340" tIns="44170" rIns="88340" bIns="44170" rtlCol="0"/>
          <a:lstStyle>
            <a:lvl1pPr algn="r">
              <a:defRPr sz="1200"/>
            </a:lvl1pPr>
          </a:lstStyle>
          <a:p>
            <a:fld id="{66829C98-E096-4D26-90F4-82B94A5E5367}" type="datetimeFigureOut">
              <a:rPr kumimoji="1" lang="ja-JP" altLang="en-US" smtClean="0"/>
              <a:t>2024/8/29</a:t>
            </a:fld>
            <a:endParaRPr kumimoji="1" lang="ja-JP" altLang="en-US"/>
          </a:p>
        </p:txBody>
      </p:sp>
      <p:sp>
        <p:nvSpPr>
          <p:cNvPr id="4" name="フッター プレースホルダー 3"/>
          <p:cNvSpPr>
            <a:spLocks noGrp="1"/>
          </p:cNvSpPr>
          <p:nvPr>
            <p:ph type="ftr" sz="quarter" idx="2"/>
          </p:nvPr>
        </p:nvSpPr>
        <p:spPr>
          <a:xfrm>
            <a:off x="0" y="6466154"/>
            <a:ext cx="4307343" cy="341046"/>
          </a:xfrm>
          <a:prstGeom prst="rect">
            <a:avLst/>
          </a:prstGeom>
        </p:spPr>
        <p:txBody>
          <a:bodyPr vert="horz" lIns="88340" tIns="44170" rIns="88340" bIns="4417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774" y="6466154"/>
            <a:ext cx="4307343" cy="341046"/>
          </a:xfrm>
          <a:prstGeom prst="rect">
            <a:avLst/>
          </a:prstGeom>
        </p:spPr>
        <p:txBody>
          <a:bodyPr vert="horz" lIns="88340" tIns="44170" rIns="88340" bIns="44170" rtlCol="0" anchor="b"/>
          <a:lstStyle>
            <a:lvl1pPr algn="r">
              <a:defRPr sz="1200"/>
            </a:lvl1pPr>
          </a:lstStyle>
          <a:p>
            <a:fld id="{2A67EC0A-E199-4FEB-B29C-F828BF67C347}" type="slidenum">
              <a:rPr kumimoji="1" lang="ja-JP" altLang="en-US" smtClean="0"/>
              <a:t>‹#›</a:t>
            </a:fld>
            <a:endParaRPr kumimoji="1" lang="ja-JP" altLang="en-US"/>
          </a:p>
        </p:txBody>
      </p:sp>
    </p:spTree>
    <p:extLst>
      <p:ext uri="{BB962C8B-B14F-4D97-AF65-F5344CB8AC3E}">
        <p14:creationId xmlns:p14="http://schemas.microsoft.com/office/powerpoint/2010/main" val="3999756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6737" cy="341392"/>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86" y="1"/>
            <a:ext cx="4306737" cy="341392"/>
          </a:xfrm>
          <a:prstGeom prst="rect">
            <a:avLst/>
          </a:prstGeom>
        </p:spPr>
        <p:txBody>
          <a:bodyPr vert="horz" lIns="91428" tIns="45714" rIns="91428" bIns="45714" rtlCol="0"/>
          <a:lstStyle>
            <a:lvl1pPr algn="r">
              <a:defRPr sz="1200"/>
            </a:lvl1pPr>
          </a:lstStyle>
          <a:p>
            <a:fld id="{103EBE0F-F3C5-4322-B9A5-35D3F1A159D2}" type="datetimeFigureOut">
              <a:rPr kumimoji="1" lang="ja-JP" altLang="en-US" smtClean="0"/>
              <a:t>2024/8/29</a:t>
            </a:fld>
            <a:endParaRPr kumimoji="1" lang="ja-JP" altLang="en-US"/>
          </a:p>
        </p:txBody>
      </p:sp>
      <p:sp>
        <p:nvSpPr>
          <p:cNvPr id="4" name="スライド イメージ プレースホルダー 3"/>
          <p:cNvSpPr>
            <a:spLocks noGrp="1" noRot="1" noChangeAspect="1"/>
          </p:cNvSpPr>
          <p:nvPr>
            <p:ph type="sldImg" idx="2"/>
          </p:nvPr>
        </p:nvSpPr>
        <p:spPr>
          <a:xfrm>
            <a:off x="4175125" y="850900"/>
            <a:ext cx="1589088" cy="229711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994399" y="3275851"/>
            <a:ext cx="7950543" cy="2680042"/>
          </a:xfrm>
          <a:prstGeom prst="rect">
            <a:avLst/>
          </a:prstGeom>
        </p:spPr>
        <p:txBody>
          <a:bodyPr vert="horz" lIns="91428" tIns="45714" rIns="91428"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465808"/>
            <a:ext cx="4306737" cy="341392"/>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86" y="6465808"/>
            <a:ext cx="4306737" cy="341392"/>
          </a:xfrm>
          <a:prstGeom prst="rect">
            <a:avLst/>
          </a:prstGeom>
        </p:spPr>
        <p:txBody>
          <a:bodyPr vert="horz" lIns="91428" tIns="45714" rIns="91428" bIns="45714" rtlCol="0" anchor="b"/>
          <a:lstStyle>
            <a:lvl1pPr algn="r">
              <a:defRPr sz="1200"/>
            </a:lvl1pPr>
          </a:lstStyle>
          <a:p>
            <a:fld id="{B5533E50-FE77-450A-B0AC-1ED14A1C32A1}" type="slidenum">
              <a:rPr kumimoji="1" lang="ja-JP" altLang="en-US" smtClean="0"/>
              <a:t>‹#›</a:t>
            </a:fld>
            <a:endParaRPr kumimoji="1" lang="ja-JP" altLang="en-US"/>
          </a:p>
        </p:txBody>
      </p:sp>
    </p:spTree>
    <p:extLst>
      <p:ext uri="{BB962C8B-B14F-4D97-AF65-F5344CB8AC3E}">
        <p14:creationId xmlns:p14="http://schemas.microsoft.com/office/powerpoint/2010/main" val="36100885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5533E50-FE77-450A-B0AC-1ED14A1C32A1}" type="slidenum">
              <a:rPr kumimoji="1" lang="ja-JP" altLang="en-US" smtClean="0"/>
              <a:t>3</a:t>
            </a:fld>
            <a:endParaRPr kumimoji="1" lang="ja-JP" altLang="en-US"/>
          </a:p>
        </p:txBody>
      </p:sp>
    </p:spTree>
    <p:extLst>
      <p:ext uri="{BB962C8B-B14F-4D97-AF65-F5344CB8AC3E}">
        <p14:creationId xmlns:p14="http://schemas.microsoft.com/office/powerpoint/2010/main" val="61762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913B2B2-D23D-4B25-8B54-B37A8DD3ADED}" type="datetime1">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262611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1B8B340-FA09-4A49-AA53-939A5B605E0C}" type="datetime1">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110441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9E6EC9-B126-420E-8725-D02FEAAFAF96}" type="datetime1">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149453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8A7970-CF3D-4A10-83B0-B6CEA1767A4E}" type="datetime1">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154853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9F521AD-2BBD-4DDA-8A30-18F060A8CD89}" type="datetime1">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340550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EA8234D-1FB7-4016-A343-CE8935FE365B}" type="datetime1">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78813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584D153-C378-4E45-B3D4-D7D6A066B57F}" type="datetime1">
              <a:rPr kumimoji="1" lang="ja-JP" altLang="en-US" smtClean="0"/>
              <a:t>2024/8/29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83699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C48ABF0-1AB0-4BC8-B350-E028C5705E4F}" type="datetime1">
              <a:rPr kumimoji="1" lang="ja-JP" altLang="en-US" smtClean="0"/>
              <a:t>2024/8/29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133696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35068-3CF7-4203-972B-511B0C808002}" type="datetime1">
              <a:rPr kumimoji="1" lang="ja-JP" altLang="en-US" smtClean="0"/>
              <a:t>2024/8/29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241466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B24385E-E121-41FA-9747-4E33C1089CEF}" type="datetime1">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225266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97C9A48-88F4-485C-9274-32098ED06AE4}" type="datetime1">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127723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E3D7623-0738-48C0-8DD8-DAF7878309C5}" type="datetime1">
              <a:rPr kumimoji="1" lang="ja-JP" altLang="en-US" smtClean="0"/>
              <a:t>2024/8/29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88C5731-C1AB-4A78-8904-6BAA3971EE80}" type="slidenum">
              <a:rPr kumimoji="1" lang="ja-JP" altLang="en-US" smtClean="0"/>
              <a:t>‹#›</a:t>
            </a:fld>
            <a:endParaRPr kumimoji="1" lang="ja-JP" altLang="en-US"/>
          </a:p>
        </p:txBody>
      </p:sp>
    </p:spTree>
    <p:extLst>
      <p:ext uri="{BB962C8B-B14F-4D97-AF65-F5344CB8AC3E}">
        <p14:creationId xmlns:p14="http://schemas.microsoft.com/office/powerpoint/2010/main" val="2331105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higashihiroshima.service-now.com/bp?id=bp_app_management"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57239" y="1737100"/>
            <a:ext cx="5500686" cy="337185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800" dirty="0" smtClean="0">
                <a:solidFill>
                  <a:schemeClr val="tx1"/>
                </a:solidFill>
                <a:latin typeface="メイリオ" panose="020B0604030504040204" pitchFamily="50" charset="-128"/>
                <a:ea typeface="メイリオ" panose="020B0604030504040204" pitchFamily="50" charset="-128"/>
              </a:rPr>
              <a:t>道路</a:t>
            </a:r>
            <a:r>
              <a:rPr kumimoji="1" lang="ja-JP" altLang="en-US" sz="2800" dirty="0" smtClean="0">
                <a:solidFill>
                  <a:schemeClr val="tx1"/>
                </a:solidFill>
                <a:latin typeface="メイリオ" panose="020B0604030504040204" pitchFamily="50" charset="-128"/>
                <a:ea typeface="メイリオ" panose="020B0604030504040204" pitchFamily="50" charset="-128"/>
              </a:rPr>
              <a:t>工事施行承認申請の手引き</a:t>
            </a:r>
            <a:endParaRPr kumimoji="1" lang="en-US" altLang="zh-TW" sz="28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（電子申請用</a:t>
            </a:r>
            <a:r>
              <a:rPr kumimoji="1" lang="ja-JP" altLang="en-US" sz="2400" dirty="0" smtClean="0">
                <a:solidFill>
                  <a:schemeClr val="tx1"/>
                </a:solidFill>
                <a:latin typeface="メイリオ" panose="020B0604030504040204" pitchFamily="50" charset="-128"/>
                <a:ea typeface="メイリオ" panose="020B0604030504040204" pitchFamily="50" charset="-128"/>
              </a:rPr>
              <a:t>）</a:t>
            </a: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pPr algn="ctr"/>
            <a:endParaRPr kumimoji="1" lang="en-US" altLang="ja-JP" sz="2400" dirty="0" smtClean="0">
              <a:solidFill>
                <a:schemeClr val="tx1"/>
              </a:solidFill>
              <a:latin typeface="メイリオ" panose="020B0604030504040204" pitchFamily="50" charset="-128"/>
              <a:ea typeface="メイリオ" panose="020B0604030504040204" pitchFamily="50" charset="-128"/>
            </a:endParaRPr>
          </a:p>
          <a:p>
            <a:r>
              <a:rPr kumimoji="1" lang="en-US" altLang="ja-JP" sz="2000" dirty="0" smtClean="0">
                <a:solidFill>
                  <a:schemeClr val="tx1"/>
                </a:solidFill>
                <a:latin typeface="メイリオ" panose="020B0604030504040204" pitchFamily="50" charset="-128"/>
                <a:ea typeface="メイリオ" panose="020B0604030504040204" pitchFamily="50" charset="-128"/>
              </a:rPr>
              <a:t>※</a:t>
            </a:r>
            <a:r>
              <a:rPr kumimoji="1" lang="ja-JP" altLang="en-US" sz="2000" dirty="0" smtClean="0">
                <a:solidFill>
                  <a:schemeClr val="tx1"/>
                </a:solidFill>
                <a:latin typeface="メイリオ" panose="020B0604030504040204" pitchFamily="50" charset="-128"/>
                <a:ea typeface="メイリオ" panose="020B0604030504040204" pitchFamily="50" charset="-128"/>
              </a:rPr>
              <a:t>普通河川等土木工事許可申請も同様です。</a:t>
            </a:r>
            <a:endParaRPr kumimoji="1" lang="en-US" altLang="ja-JP" sz="2000" dirty="0" smtClean="0">
              <a:solidFill>
                <a:schemeClr val="tx1"/>
              </a:solidFill>
              <a:latin typeface="メイリオ" panose="020B0604030504040204" pitchFamily="50" charset="-128"/>
              <a:ea typeface="メイリオ" panose="020B0604030504040204" pitchFamily="50" charset="-128"/>
            </a:endParaRPr>
          </a:p>
          <a:p>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画面表示例は一部占用申請のものですが、ご了承ください。</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248105" y="6222963"/>
            <a:ext cx="2518953" cy="400110"/>
          </a:xfrm>
          <a:prstGeom prst="rect">
            <a:avLst/>
          </a:prstGeom>
          <a:noFill/>
        </p:spPr>
        <p:txBody>
          <a:bodyPr wrap="square" rtlCol="0">
            <a:spAutoFit/>
          </a:bodyPr>
          <a:lstStyle/>
          <a:p>
            <a:pPr algn="ctr"/>
            <a:r>
              <a:rPr kumimoji="1" lang="ja-JP" altLang="en-US" sz="2000" dirty="0" smtClean="0">
                <a:latin typeface="メイリオ" panose="020B0604030504040204" pitchFamily="50" charset="-128"/>
                <a:ea typeface="メイリオ" panose="020B0604030504040204" pitchFamily="50" charset="-128"/>
              </a:rPr>
              <a:t>東広島市</a:t>
            </a:r>
            <a:endParaRPr kumimoji="1" lang="ja-JP" altLang="en-US" sz="20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2"/>
          <a:stretch>
            <a:fillRect/>
          </a:stretch>
        </p:blipFill>
        <p:spPr>
          <a:xfrm>
            <a:off x="763199" y="1737100"/>
            <a:ext cx="2867025" cy="685800"/>
          </a:xfrm>
          <a:prstGeom prst="rect">
            <a:avLst/>
          </a:prstGeom>
        </p:spPr>
      </p:pic>
      <p:sp>
        <p:nvSpPr>
          <p:cNvPr id="9" name="正方形/長方形 8"/>
          <p:cNvSpPr/>
          <p:nvPr/>
        </p:nvSpPr>
        <p:spPr>
          <a:xfrm>
            <a:off x="1" y="8419195"/>
            <a:ext cx="6751932" cy="111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 name="正方形/長方形 9"/>
          <p:cNvSpPr/>
          <p:nvPr/>
        </p:nvSpPr>
        <p:spPr>
          <a:xfrm>
            <a:off x="3557871" y="9121374"/>
            <a:ext cx="2466276" cy="6014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chemeClr val="tx1"/>
              </a:solidFill>
              <a:latin typeface="Noto Sans JP" panose="020B0200000000000000" pitchFamily="50" charset="-128"/>
              <a:ea typeface="Noto Sans JP" panose="020B0200000000000000" pitchFamily="50" charset="-128"/>
            </a:endParaRPr>
          </a:p>
          <a:p>
            <a:r>
              <a:rPr lang="ja-JP" altLang="en-US" sz="1400" dirty="0">
                <a:solidFill>
                  <a:schemeClr val="tx1"/>
                </a:solidFill>
                <a:latin typeface="Noto Sans JP" panose="020B0200000000000000" pitchFamily="50" charset="-128"/>
                <a:ea typeface="Noto Sans JP" panose="020B0200000000000000" pitchFamily="50" charset="-128"/>
              </a:rPr>
              <a:t>　</a:t>
            </a:r>
            <a:endParaRPr lang="en-US" altLang="ja-JP" sz="1400" dirty="0">
              <a:solidFill>
                <a:schemeClr val="tx1"/>
              </a:solidFill>
              <a:latin typeface="Noto Sans JP" panose="020B0200000000000000" pitchFamily="50" charset="-128"/>
              <a:ea typeface="Noto Sans JP" panose="020B0200000000000000" pitchFamily="50" charset="-128"/>
            </a:endParaRPr>
          </a:p>
          <a:p>
            <a:r>
              <a:rPr lang="ja-JP" altLang="en-US" sz="1400" b="1" dirty="0">
                <a:solidFill>
                  <a:schemeClr val="tx1"/>
                </a:solidFill>
                <a:latin typeface="Noto Sans JP" panose="020B0200000000000000" pitchFamily="50" charset="-128"/>
                <a:ea typeface="Noto Sans JP" panose="020B0200000000000000" pitchFamily="50" charset="-128"/>
              </a:rPr>
              <a:t>☎</a:t>
            </a:r>
            <a:r>
              <a:rPr lang="en-US" altLang="ja-JP" sz="1400" dirty="0">
                <a:solidFill>
                  <a:schemeClr val="tx1"/>
                </a:solidFill>
                <a:latin typeface="Noto Sans JP" panose="020B0200000000000000" pitchFamily="50" charset="-128"/>
                <a:ea typeface="Noto Sans JP" panose="020B0200000000000000" pitchFamily="50" charset="-128"/>
              </a:rPr>
              <a:t>082-420-0944</a:t>
            </a:r>
            <a:endParaRPr lang="ja-JP" altLang="ja-JP" sz="1400" dirty="0">
              <a:solidFill>
                <a:schemeClr val="tx1"/>
              </a:solidFill>
              <a:latin typeface="Noto Sans JP" panose="020B0200000000000000" pitchFamily="50" charset="-128"/>
              <a:ea typeface="Noto Sans JP" panose="020B0200000000000000" pitchFamily="50" charset="-128"/>
            </a:endParaRPr>
          </a:p>
        </p:txBody>
      </p:sp>
      <p:sp>
        <p:nvSpPr>
          <p:cNvPr id="11" name="テキスト ボックス 10"/>
          <p:cNvSpPr txBox="1"/>
          <p:nvPr/>
        </p:nvSpPr>
        <p:spPr>
          <a:xfrm>
            <a:off x="3523477" y="9191321"/>
            <a:ext cx="2808312" cy="307777"/>
          </a:xfrm>
          <a:prstGeom prst="rect">
            <a:avLst/>
          </a:prstGeom>
          <a:noFill/>
        </p:spPr>
        <p:txBody>
          <a:bodyPr wrap="square" rtlCol="0">
            <a:spAutoFit/>
          </a:bodyPr>
          <a:lstStyle/>
          <a:p>
            <a:r>
              <a:rPr lang="ja-JP" altLang="ja-JP" sz="1400" dirty="0">
                <a:latin typeface="Noto Sans JP" panose="020B0200000000000000" pitchFamily="50" charset="-128"/>
                <a:ea typeface="Noto Sans JP" panose="020B0200000000000000" pitchFamily="50" charset="-128"/>
              </a:rPr>
              <a:t>東広島市役所</a:t>
            </a:r>
            <a:r>
              <a:rPr lang="ja-JP" altLang="en-US" sz="1400" dirty="0">
                <a:latin typeface="Noto Sans JP" panose="020B0200000000000000" pitchFamily="50" charset="-128"/>
                <a:ea typeface="Noto Sans JP" panose="020B0200000000000000" pitchFamily="50" charset="-128"/>
              </a:rPr>
              <a:t>総務部</a:t>
            </a:r>
            <a:r>
              <a:rPr lang="en-US" altLang="ja-JP" sz="1400" dirty="0">
                <a:latin typeface="Noto Sans JP" panose="020B0200000000000000" pitchFamily="50" charset="-128"/>
                <a:ea typeface="Noto Sans JP" panose="020B0200000000000000" pitchFamily="50" charset="-128"/>
              </a:rPr>
              <a:t>DX</a:t>
            </a:r>
            <a:r>
              <a:rPr lang="ja-JP" altLang="en-US" sz="1400" dirty="0">
                <a:latin typeface="Noto Sans JP" panose="020B0200000000000000" pitchFamily="50" charset="-128"/>
                <a:ea typeface="Noto Sans JP" panose="020B0200000000000000" pitchFamily="50" charset="-128"/>
              </a:rPr>
              <a:t>推進監　</a:t>
            </a:r>
            <a:endParaRPr kumimoji="1" lang="ja-JP" altLang="en-US" sz="1400" dirty="0">
              <a:latin typeface="Noto Sans JP" panose="020B0200000000000000" pitchFamily="50" charset="-128"/>
              <a:ea typeface="Noto Sans JP" panose="020B0200000000000000" pitchFamily="50" charset="-128"/>
            </a:endParaRPr>
          </a:p>
        </p:txBody>
      </p:sp>
      <p:sp>
        <p:nvSpPr>
          <p:cNvPr id="12" name="テキスト ボックス 11"/>
          <p:cNvSpPr txBox="1"/>
          <p:nvPr/>
        </p:nvSpPr>
        <p:spPr>
          <a:xfrm>
            <a:off x="3540076" y="8691699"/>
            <a:ext cx="3033001" cy="523220"/>
          </a:xfrm>
          <a:prstGeom prst="rect">
            <a:avLst/>
          </a:prstGeom>
          <a:noFill/>
        </p:spPr>
        <p:txBody>
          <a:bodyPr wrap="square" rtlCol="0">
            <a:spAutoFit/>
          </a:bodyPr>
          <a:lstStyle/>
          <a:p>
            <a:r>
              <a:rPr kumimoji="1" lang="ja-JP" altLang="en-US" sz="1400" b="1" u="sng" dirty="0" smtClean="0">
                <a:latin typeface="Noto Sans JP" panose="020B0200000000000000" pitchFamily="50" charset="-128"/>
                <a:ea typeface="Noto Sans JP" panose="020B0200000000000000" pitchFamily="50" charset="-128"/>
              </a:rPr>
              <a:t>ユーザー登録などサポートビラの</a:t>
            </a:r>
            <a:endParaRPr kumimoji="1" lang="en-US" altLang="ja-JP" sz="1400" b="1" u="sng" dirty="0" smtClean="0">
              <a:latin typeface="Noto Sans JP" panose="020B0200000000000000" pitchFamily="50" charset="-128"/>
              <a:ea typeface="Noto Sans JP" panose="020B0200000000000000" pitchFamily="50" charset="-128"/>
            </a:endParaRPr>
          </a:p>
          <a:p>
            <a:r>
              <a:rPr kumimoji="1" lang="ja-JP" altLang="en-US" sz="1400" b="1" u="sng" dirty="0" smtClean="0">
                <a:latin typeface="Noto Sans JP" panose="020B0200000000000000" pitchFamily="50" charset="-128"/>
                <a:ea typeface="Noto Sans JP" panose="020B0200000000000000" pitchFamily="50" charset="-128"/>
              </a:rPr>
              <a:t>システムの利用に</a:t>
            </a:r>
            <a:r>
              <a:rPr kumimoji="1" lang="ja-JP" altLang="en-US" sz="1400" b="1" u="sng" dirty="0">
                <a:latin typeface="Noto Sans JP" panose="020B0200000000000000" pitchFamily="50" charset="-128"/>
                <a:ea typeface="Noto Sans JP" panose="020B0200000000000000" pitchFamily="50" charset="-128"/>
              </a:rPr>
              <a:t>関すること</a:t>
            </a:r>
          </a:p>
        </p:txBody>
      </p:sp>
      <p:sp>
        <p:nvSpPr>
          <p:cNvPr id="13" name="テキスト ボックス 12"/>
          <p:cNvSpPr txBox="1"/>
          <p:nvPr/>
        </p:nvSpPr>
        <p:spPr>
          <a:xfrm>
            <a:off x="158769" y="8719744"/>
            <a:ext cx="2729901" cy="523220"/>
          </a:xfrm>
          <a:prstGeom prst="rect">
            <a:avLst/>
          </a:prstGeom>
          <a:noFill/>
        </p:spPr>
        <p:txBody>
          <a:bodyPr wrap="square" rtlCol="0">
            <a:spAutoFit/>
          </a:bodyPr>
          <a:lstStyle/>
          <a:p>
            <a:r>
              <a:rPr kumimoji="1" lang="ja-JP" altLang="en-US" sz="1400" b="1" u="sng" dirty="0" smtClean="0">
                <a:latin typeface="Noto Sans JP" panose="020B0200000000000000" pitchFamily="50" charset="-128"/>
                <a:ea typeface="Noto Sans JP" panose="020B0200000000000000" pitchFamily="50" charset="-128"/>
              </a:rPr>
              <a:t>道路工事施行承認申請（電子申請含む）に関する</a:t>
            </a:r>
            <a:r>
              <a:rPr kumimoji="1" lang="ja-JP" altLang="en-US" sz="1400" b="1" u="sng" dirty="0">
                <a:latin typeface="Noto Sans JP" panose="020B0200000000000000" pitchFamily="50" charset="-128"/>
                <a:ea typeface="Noto Sans JP" panose="020B0200000000000000" pitchFamily="50" charset="-128"/>
              </a:rPr>
              <a:t>こと</a:t>
            </a:r>
          </a:p>
        </p:txBody>
      </p:sp>
      <p:sp>
        <p:nvSpPr>
          <p:cNvPr id="14" name="テキスト ボックス 13"/>
          <p:cNvSpPr txBox="1"/>
          <p:nvPr/>
        </p:nvSpPr>
        <p:spPr>
          <a:xfrm>
            <a:off x="144987" y="9185856"/>
            <a:ext cx="2808312" cy="307777"/>
          </a:xfrm>
          <a:prstGeom prst="rect">
            <a:avLst/>
          </a:prstGeom>
          <a:noFill/>
        </p:spPr>
        <p:txBody>
          <a:bodyPr wrap="square" rtlCol="0">
            <a:spAutoFit/>
          </a:bodyPr>
          <a:lstStyle/>
          <a:p>
            <a:r>
              <a:rPr lang="ja-JP" altLang="ja-JP" sz="1400" dirty="0">
                <a:latin typeface="Noto Sans JP" panose="020B0200000000000000" pitchFamily="50" charset="-128"/>
                <a:ea typeface="Noto Sans JP" panose="020B0200000000000000" pitchFamily="50" charset="-128"/>
              </a:rPr>
              <a:t>東広島市</a:t>
            </a:r>
            <a:r>
              <a:rPr lang="ja-JP" altLang="ja-JP" sz="1400" dirty="0" smtClean="0">
                <a:latin typeface="Noto Sans JP" panose="020B0200000000000000" pitchFamily="50" charset="-128"/>
                <a:ea typeface="Noto Sans JP" panose="020B0200000000000000" pitchFamily="50" charset="-128"/>
              </a:rPr>
              <a:t>役所</a:t>
            </a:r>
            <a:r>
              <a:rPr lang="ja-JP" altLang="en-US" sz="1400" dirty="0" smtClean="0">
                <a:latin typeface="Noto Sans JP" panose="020B0200000000000000" pitchFamily="50" charset="-128"/>
                <a:ea typeface="Noto Sans JP" panose="020B0200000000000000" pitchFamily="50" charset="-128"/>
              </a:rPr>
              <a:t>建設部建設管理課</a:t>
            </a:r>
            <a:endParaRPr kumimoji="1" lang="ja-JP" altLang="en-US" sz="1400" dirty="0">
              <a:latin typeface="Noto Sans JP" panose="020B0200000000000000" pitchFamily="50" charset="-128"/>
              <a:ea typeface="Noto Sans JP" panose="020B0200000000000000" pitchFamily="50" charset="-128"/>
            </a:endParaRPr>
          </a:p>
        </p:txBody>
      </p:sp>
      <p:sp>
        <p:nvSpPr>
          <p:cNvPr id="15" name="テキスト ボックス 14"/>
          <p:cNvSpPr txBox="1"/>
          <p:nvPr/>
        </p:nvSpPr>
        <p:spPr>
          <a:xfrm>
            <a:off x="128535" y="9467906"/>
            <a:ext cx="2790370" cy="307777"/>
          </a:xfrm>
          <a:prstGeom prst="rect">
            <a:avLst/>
          </a:prstGeom>
          <a:noFill/>
        </p:spPr>
        <p:txBody>
          <a:bodyPr wrap="square" rtlCol="0">
            <a:spAutoFit/>
          </a:bodyPr>
          <a:lstStyle/>
          <a:p>
            <a:r>
              <a:rPr lang="ja-JP" altLang="en-US" sz="1400" b="1" dirty="0">
                <a:latin typeface="Noto Sans JP" panose="020B0200000000000000" pitchFamily="50" charset="-128"/>
                <a:ea typeface="Noto Sans JP" panose="020B0200000000000000" pitchFamily="50" charset="-128"/>
              </a:rPr>
              <a:t>☎</a:t>
            </a:r>
            <a:r>
              <a:rPr lang="en-US" altLang="ja-JP" sz="1400" dirty="0" smtClean="0">
                <a:latin typeface="Noto Sans JP" panose="020B0200000000000000" pitchFamily="50" charset="-128"/>
                <a:ea typeface="Noto Sans JP" panose="020B0200000000000000" pitchFamily="50" charset="-128"/>
              </a:rPr>
              <a:t>082-420-0961</a:t>
            </a:r>
            <a:endParaRPr lang="ja-JP" altLang="ja-JP" sz="1400" dirty="0">
              <a:latin typeface="Noto Sans JP" panose="020B0200000000000000" pitchFamily="50" charset="-128"/>
              <a:ea typeface="Noto Sans JP" panose="020B0200000000000000" pitchFamily="50" charset="-128"/>
            </a:endParaRPr>
          </a:p>
        </p:txBody>
      </p:sp>
      <p:sp>
        <p:nvSpPr>
          <p:cNvPr id="17" name="正方形/長方形 16"/>
          <p:cNvSpPr/>
          <p:nvPr/>
        </p:nvSpPr>
        <p:spPr>
          <a:xfrm>
            <a:off x="1" y="8234577"/>
            <a:ext cx="6858000" cy="369236"/>
          </a:xfrm>
          <a:prstGeom prst="rect">
            <a:avLst/>
          </a:prstGeom>
          <a:solidFill>
            <a:srgbClr val="259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dirty="0" smtClean="0">
                <a:latin typeface="Noto Sans JP ExtraBold" panose="020B0200000000000000" pitchFamily="50" charset="-128"/>
                <a:ea typeface="Noto Sans JP ExtraBold" panose="020B0200000000000000" pitchFamily="50" charset="-128"/>
              </a:rPr>
              <a:t>お問い合わせ先</a:t>
            </a:r>
            <a:endParaRPr lang="ja-JP" altLang="en-US" dirty="0">
              <a:latin typeface="Noto Sans JP ExtraBold" panose="020B0200000000000000" pitchFamily="50" charset="-128"/>
              <a:ea typeface="Noto Sans JP ExtraBold" panose="020B0200000000000000" pitchFamily="50" charset="-128"/>
            </a:endParaRPr>
          </a:p>
        </p:txBody>
      </p:sp>
    </p:spTree>
    <p:extLst>
      <p:ext uri="{BB962C8B-B14F-4D97-AF65-F5344CB8AC3E}">
        <p14:creationId xmlns:p14="http://schemas.microsoft.com/office/powerpoint/2010/main" val="345713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（２）</a:t>
            </a:r>
            <a:r>
              <a:rPr kumimoji="1" lang="ja-JP" altLang="en-US" sz="1400" dirty="0">
                <a:solidFill>
                  <a:schemeClr val="tx1"/>
                </a:solidFill>
                <a:latin typeface="メイリオ" panose="020B0604030504040204" pitchFamily="50" charset="-128"/>
                <a:ea typeface="メイリオ" panose="020B0604030504040204" pitchFamily="50" charset="-128"/>
              </a:rPr>
              <a:t>申請</a:t>
            </a:r>
            <a:r>
              <a:rPr kumimoji="1" lang="ja-JP" altLang="en-US" sz="1400" dirty="0" smtClean="0">
                <a:solidFill>
                  <a:schemeClr val="tx1"/>
                </a:solidFill>
                <a:latin typeface="メイリオ" panose="020B0604030504040204" pitchFamily="50" charset="-128"/>
                <a:ea typeface="メイリオ" panose="020B0604030504040204" pitchFamily="50" charset="-128"/>
              </a:rPr>
              <a:t>を行う。</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423512" y="4351378"/>
            <a:ext cx="6053871" cy="830997"/>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それぞれ</a:t>
            </a:r>
            <a:r>
              <a:rPr kumimoji="1" lang="ja-JP" altLang="en-US" sz="1200" dirty="0">
                <a:latin typeface="メイリオ" panose="020B0604030504040204" pitchFamily="50" charset="-128"/>
                <a:ea typeface="メイリオ" panose="020B0604030504040204" pitchFamily="50" charset="-128"/>
              </a:rPr>
              <a:t>の項目を入力</a:t>
            </a:r>
            <a:r>
              <a:rPr kumimoji="1" lang="ja-JP" altLang="en-US" sz="1200" dirty="0" smtClean="0">
                <a:latin typeface="メイリオ" panose="020B0604030504040204" pitchFamily="50" charset="-128"/>
                <a:ea typeface="メイリオ" panose="020B0604030504040204" pitchFamily="50" charset="-128"/>
              </a:rPr>
              <a:t>して</a:t>
            </a:r>
            <a:r>
              <a:rPr kumimoji="1" lang="ja-JP" altLang="en-US" sz="1200" dirty="0">
                <a:latin typeface="メイリオ" panose="020B0604030504040204" pitchFamily="50" charset="-128"/>
                <a:ea typeface="メイリオ" panose="020B0604030504040204" pitchFamily="50" charset="-128"/>
              </a:rPr>
              <a:t>ください</a:t>
            </a:r>
            <a:r>
              <a:rPr kumimoji="1" lang="ja-JP" altLang="en-US" sz="1200" dirty="0" smtClean="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」がついている項目は</a:t>
            </a:r>
            <a:r>
              <a:rPr kumimoji="1" lang="ja-JP" altLang="en-US" sz="1200" dirty="0" smtClean="0">
                <a:latin typeface="メイリオ" panose="020B0604030504040204" pitchFamily="50" charset="-128"/>
                <a:ea typeface="メイリオ" panose="020B0604030504040204" pitchFamily="50" charset="-128"/>
              </a:rPr>
              <a:t>入力を必須としています。</a:t>
            </a:r>
            <a:endParaRPr kumimoji="1" lang="ja-JP" altLang="en-US" sz="1200" dirty="0">
              <a:latin typeface="メイリオ" panose="020B0604030504040204" pitchFamily="50" charset="-128"/>
              <a:ea typeface="メイリオ" panose="020B0604030504040204" pitchFamily="50" charset="-128"/>
            </a:endParaRPr>
          </a:p>
          <a:p>
            <a:r>
              <a:rPr kumimoji="1" lang="en-US" altLang="ja-JP" sz="1200" dirty="0" smtClean="0">
                <a:solidFill>
                  <a:srgbClr val="FF0066"/>
                </a:solidFill>
                <a:latin typeface="メイリオ" panose="020B0604030504040204" pitchFamily="50" charset="-128"/>
                <a:ea typeface="メイリオ" panose="020B0604030504040204" pitchFamily="50" charset="-128"/>
              </a:rPr>
              <a:t> ※ </a:t>
            </a:r>
            <a:r>
              <a:rPr kumimoji="1" lang="ja-JP" altLang="en-US" sz="1200" dirty="0" smtClean="0">
                <a:solidFill>
                  <a:srgbClr val="FF0066"/>
                </a:solidFill>
                <a:latin typeface="メイリオ" panose="020B0604030504040204" pitchFamily="50" charset="-128"/>
                <a:ea typeface="メイリオ" panose="020B0604030504040204" pitchFamily="50" charset="-128"/>
              </a:rPr>
              <a:t>申請者</a:t>
            </a:r>
            <a:r>
              <a:rPr kumimoji="1" lang="ja-JP" altLang="en-US" sz="1200" dirty="0" smtClean="0">
                <a:solidFill>
                  <a:srgbClr val="FF0066"/>
                </a:solidFill>
                <a:latin typeface="メイリオ" panose="020B0604030504040204" pitchFamily="50" charset="-128"/>
                <a:ea typeface="メイリオ" panose="020B0604030504040204" pitchFamily="50" charset="-128"/>
              </a:rPr>
              <a:t>情報または代理申請者情報に登録ユーザー情報が自動で入力されます。誤りがある場合は訂正してください。</a:t>
            </a:r>
            <a:endParaRPr kumimoji="1" lang="en-US" altLang="ja-JP" sz="1200" dirty="0">
              <a:solidFill>
                <a:srgbClr val="FF0066"/>
              </a:solidFill>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A88C5731-C1AB-4A78-8904-6BAA3971EE80}" type="slidenum">
              <a:rPr kumimoji="1" lang="ja-JP" altLang="en-US" sz="1600" smtClean="0"/>
              <a:t>10</a:t>
            </a:fld>
            <a:endParaRPr kumimoji="1" lang="ja-JP" altLang="en-US" sz="1600" dirty="0"/>
          </a:p>
        </p:txBody>
      </p:sp>
      <p:sp>
        <p:nvSpPr>
          <p:cNvPr id="22" name="正方形/長方形 2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kumimoji="1" lang="zh-TW" altLang="en-US" sz="1600" dirty="0" smtClean="0">
                <a:solidFill>
                  <a:schemeClr val="bg1"/>
                </a:solidFill>
                <a:latin typeface="メイリオ" panose="020B0604030504040204" pitchFamily="50" charset="-128"/>
                <a:ea typeface="メイリオ" panose="020B0604030504040204" pitchFamily="50" charset="-128"/>
              </a:rPr>
              <a:t>電子申請</a:t>
            </a:r>
            <a:r>
              <a:rPr kumimoji="1" lang="ja-JP" altLang="en-US" sz="1600" dirty="0" smtClean="0">
                <a:solidFill>
                  <a:schemeClr val="bg1"/>
                </a:solidFill>
                <a:latin typeface="メイリオ" panose="020B0604030504040204" pitchFamily="50" charset="-128"/>
                <a:ea typeface="メイリオ" panose="020B0604030504040204" pitchFamily="50" charset="-128"/>
              </a:rPr>
              <a:t>の手順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新規申請</a:t>
            </a:r>
            <a:r>
              <a:rPr kumimoji="1" lang="ja-JP" altLang="en-US" sz="1600" dirty="0" err="1">
                <a:solidFill>
                  <a:schemeClr val="bg1"/>
                </a:solidFill>
                <a:latin typeface="メイリオ" panose="020B0604030504040204" pitchFamily="50" charset="-128"/>
                <a:ea typeface="メイリオ" panose="020B0604030504040204" pitchFamily="50" charset="-128"/>
              </a:rPr>
              <a:t>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2"/>
          <a:srcRect r="878"/>
          <a:stretch/>
        </p:blipFill>
        <p:spPr>
          <a:xfrm>
            <a:off x="423512" y="1267326"/>
            <a:ext cx="5910613" cy="3057950"/>
          </a:xfrm>
          <a:prstGeom prst="rect">
            <a:avLst/>
          </a:prstGeom>
        </p:spPr>
      </p:pic>
      <p:pic>
        <p:nvPicPr>
          <p:cNvPr id="6" name="図 5"/>
          <p:cNvPicPr>
            <a:picLocks noChangeAspect="1"/>
          </p:cNvPicPr>
          <p:nvPr/>
        </p:nvPicPr>
        <p:blipFill rotWithShape="1">
          <a:blip r:embed="rId3"/>
          <a:srcRect b="45043"/>
          <a:stretch/>
        </p:blipFill>
        <p:spPr>
          <a:xfrm>
            <a:off x="435140" y="5321822"/>
            <a:ext cx="6030614" cy="1378226"/>
          </a:xfrm>
          <a:prstGeom prst="rect">
            <a:avLst/>
          </a:prstGeom>
        </p:spPr>
      </p:pic>
      <p:sp>
        <p:nvSpPr>
          <p:cNvPr id="15" name="テキスト ボックス 14"/>
          <p:cNvSpPr txBox="1"/>
          <p:nvPr/>
        </p:nvSpPr>
        <p:spPr>
          <a:xfrm>
            <a:off x="435140" y="6700048"/>
            <a:ext cx="6053871"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申請後、申請状況一覧へ遷移します。申請内容の詳細を確認する場合は、申請番号をクリックすることで閲覧できます。</a:t>
            </a:r>
            <a:endParaRPr kumimoji="1" lang="en-US" altLang="ja-JP" sz="1200" dirty="0">
              <a:solidFill>
                <a:srgbClr val="FF0066"/>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rotWithShape="1">
          <a:blip r:embed="rId4"/>
          <a:srcRect b="37648"/>
          <a:stretch/>
        </p:blipFill>
        <p:spPr>
          <a:xfrm>
            <a:off x="435140" y="7327262"/>
            <a:ext cx="5951373" cy="1260147"/>
          </a:xfrm>
          <a:prstGeom prst="rect">
            <a:avLst/>
          </a:prstGeom>
        </p:spPr>
      </p:pic>
      <p:sp>
        <p:nvSpPr>
          <p:cNvPr id="17" name="テキスト ボックス 16"/>
          <p:cNvSpPr txBox="1"/>
          <p:nvPr/>
        </p:nvSpPr>
        <p:spPr>
          <a:xfrm>
            <a:off x="423512" y="8904398"/>
            <a:ext cx="6053871"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申請詳細画面では、審査開始前の場合は申請を取り下げることができます。</a:t>
            </a:r>
            <a:endParaRPr kumimoji="1" lang="en-US" altLang="ja-JP" sz="1200" dirty="0">
              <a:solidFill>
                <a:srgbClr val="FF0066"/>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21476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2"/>
          <a:srcRect b="20400"/>
          <a:stretch/>
        </p:blipFill>
        <p:spPr>
          <a:xfrm>
            <a:off x="663194" y="1449832"/>
            <a:ext cx="4706007" cy="1637926"/>
          </a:xfrm>
          <a:prstGeom prst="rect">
            <a:avLst/>
          </a:prstGeom>
        </p:spPr>
      </p:pic>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（３）申請の状況を確認する。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771315" y="1137500"/>
            <a:ext cx="6222733"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メニューの「申請状況照会」から、「入札参加資格申請」をクリックしてください。</a:t>
            </a:r>
            <a:endParaRPr kumimoji="1" lang="en-US" altLang="ja-JP" sz="1200" dirty="0" smtClean="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539147677"/>
              </p:ext>
            </p:extLst>
          </p:nvPr>
        </p:nvGraphicFramePr>
        <p:xfrm>
          <a:off x="447259" y="5881520"/>
          <a:ext cx="5963481" cy="2362200"/>
        </p:xfrm>
        <a:graphic>
          <a:graphicData uri="http://schemas.openxmlformats.org/drawingml/2006/table">
            <a:tbl>
              <a:tblPr firstRow="1" bandRow="1">
                <a:tableStyleId>{5940675A-B579-460E-94D1-54222C63F5DA}</a:tableStyleId>
              </a:tblPr>
              <a:tblGrid>
                <a:gridCol w="1689112">
                  <a:extLst>
                    <a:ext uri="{9D8B030D-6E8A-4147-A177-3AD203B41FA5}">
                      <a16:colId xmlns="" xmlns:a16="http://schemas.microsoft.com/office/drawing/2014/main" val="1652180542"/>
                    </a:ext>
                  </a:extLst>
                </a:gridCol>
                <a:gridCol w="4274369">
                  <a:extLst>
                    <a:ext uri="{9D8B030D-6E8A-4147-A177-3AD203B41FA5}">
                      <a16:colId xmlns="" xmlns:a16="http://schemas.microsoft.com/office/drawing/2014/main" val="700008857"/>
                    </a:ext>
                  </a:extLst>
                </a:gridCol>
              </a:tblGrid>
              <a:tr h="370840">
                <a:tc>
                  <a:txBody>
                    <a:bodyPr/>
                    <a:lstStyle/>
                    <a:p>
                      <a:pPr algn="ctr"/>
                      <a:r>
                        <a:rPr kumimoji="1" lang="ja-JP" altLang="en-US" dirty="0" smtClean="0">
                          <a:latin typeface="メイリオ" panose="020B0604030504040204" pitchFamily="50" charset="-128"/>
                          <a:ea typeface="メイリオ" panose="020B0604030504040204" pitchFamily="50" charset="-128"/>
                        </a:rPr>
                        <a:t>審査状況</a:t>
                      </a:r>
                      <a:endParaRPr kumimoji="1" lang="ja-JP" altLang="en-US" dirty="0">
                        <a:latin typeface="メイリオ" panose="020B0604030504040204" pitchFamily="50" charset="-128"/>
                        <a:ea typeface="メイリオ" panose="020B0604030504040204" pitchFamily="50" charset="-128"/>
                      </a:endParaRPr>
                    </a:p>
                  </a:txBody>
                  <a:tcPr anchor="ctr">
                    <a:solidFill>
                      <a:schemeClr val="accent1">
                        <a:lumMod val="40000"/>
                        <a:lumOff val="60000"/>
                      </a:schemeClr>
                    </a:solidFill>
                  </a:tcPr>
                </a:tc>
                <a:tc>
                  <a:txBody>
                    <a:bodyPr/>
                    <a:lstStyle/>
                    <a:p>
                      <a:pPr algn="ctr"/>
                      <a:r>
                        <a:rPr kumimoji="1" lang="ja-JP" altLang="en-US" dirty="0" smtClean="0">
                          <a:latin typeface="メイリオ" panose="020B0604030504040204" pitchFamily="50" charset="-128"/>
                          <a:ea typeface="メイリオ" panose="020B0604030504040204" pitchFamily="50" charset="-128"/>
                        </a:rPr>
                        <a:t>詳細</a:t>
                      </a:r>
                      <a:endParaRPr kumimoji="1" lang="ja-JP" altLang="en-US" dirty="0">
                        <a:latin typeface="メイリオ" panose="020B0604030504040204" pitchFamily="50" charset="-128"/>
                        <a:ea typeface="メイリオ" panose="020B0604030504040204" pitchFamily="50" charset="-128"/>
                      </a:endParaRPr>
                    </a:p>
                  </a:txBody>
                  <a:tcPr anchor="ctr">
                    <a:solidFill>
                      <a:schemeClr val="accent1">
                        <a:lumMod val="40000"/>
                        <a:lumOff val="60000"/>
                      </a:schemeClr>
                    </a:solidFill>
                  </a:tcPr>
                </a:tc>
                <a:extLst>
                  <a:ext uri="{0D108BD9-81ED-4DB2-BD59-A6C34878D82A}">
                    <a16:rowId xmlns="" xmlns:a16="http://schemas.microsoft.com/office/drawing/2014/main" val="696494633"/>
                  </a:ext>
                </a:extLst>
              </a:tr>
              <a:tr h="370840">
                <a:tc>
                  <a:txBody>
                    <a:bodyPr/>
                    <a:lstStyle/>
                    <a:p>
                      <a:pPr algn="ctr"/>
                      <a:r>
                        <a:rPr kumimoji="1" lang="ja-JP" altLang="en-US" sz="1400" dirty="0" smtClean="0">
                          <a:latin typeface="メイリオ" panose="020B0604030504040204" pitchFamily="50" charset="-128"/>
                          <a:ea typeface="メイリオ" panose="020B0604030504040204" pitchFamily="50" charset="-128"/>
                        </a:rPr>
                        <a:t>受付済</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rPr>
                        <a:t>申請を提出済みの場合に表示されます。</a:t>
                      </a:r>
                      <a:endParaRPr kumimoji="1" lang="en-US" altLang="ja-JP" sz="1400" dirty="0" smtClean="0">
                        <a:latin typeface="メイリオ" panose="020B0604030504040204" pitchFamily="50" charset="-128"/>
                        <a:ea typeface="メイリオ" panose="020B0604030504040204" pitchFamily="50" charset="-128"/>
                      </a:endParaRPr>
                    </a:p>
                  </a:txBody>
                  <a:tcPr anchor="ctr"/>
                </a:tc>
                <a:extLst>
                  <a:ext uri="{0D108BD9-81ED-4DB2-BD59-A6C34878D82A}">
                    <a16:rowId xmlns="" xmlns:a16="http://schemas.microsoft.com/office/drawing/2014/main" val="3550548158"/>
                  </a:ext>
                </a:extLst>
              </a:tr>
              <a:tr h="370840">
                <a:tc>
                  <a:txBody>
                    <a:bodyPr/>
                    <a:lstStyle/>
                    <a:p>
                      <a:pPr algn="ctr"/>
                      <a:r>
                        <a:rPr kumimoji="1" lang="ja-JP" altLang="en-US" sz="1400" dirty="0" smtClean="0">
                          <a:latin typeface="メイリオ" panose="020B0604030504040204" pitchFamily="50" charset="-128"/>
                          <a:ea typeface="メイリオ" panose="020B0604030504040204" pitchFamily="50" charset="-128"/>
                        </a:rPr>
                        <a:t>審査中</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rPr>
                        <a:t>市が申請を審査しています。</a:t>
                      </a:r>
                      <a:endParaRPr kumimoji="1" lang="ja-JP" altLang="en-US" sz="1400" dirty="0">
                        <a:latin typeface="メイリオ" panose="020B0604030504040204" pitchFamily="50" charset="-128"/>
                        <a:ea typeface="メイリオ" panose="020B0604030504040204" pitchFamily="50" charset="-128"/>
                      </a:endParaRPr>
                    </a:p>
                  </a:txBody>
                  <a:tcPr anchor="ctr"/>
                </a:tc>
                <a:extLst>
                  <a:ext uri="{0D108BD9-81ED-4DB2-BD59-A6C34878D82A}">
                    <a16:rowId xmlns="" xmlns:a16="http://schemas.microsoft.com/office/drawing/2014/main" val="346874221"/>
                  </a:ext>
                </a:extLst>
              </a:tr>
              <a:tr h="370840">
                <a:tc>
                  <a:txBody>
                    <a:bodyPr/>
                    <a:lstStyle/>
                    <a:p>
                      <a:pPr algn="ctr"/>
                      <a:r>
                        <a:rPr kumimoji="1" lang="ja-JP" altLang="en-US" sz="1400" dirty="0" smtClean="0">
                          <a:latin typeface="メイリオ" panose="020B0604030504040204" pitchFamily="50" charset="-128"/>
                          <a:ea typeface="メイリオ" panose="020B0604030504040204" pitchFamily="50" charset="-128"/>
                        </a:rPr>
                        <a:t>修正依頼中</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rPr>
                        <a:t>市が申請者に対して補正を依頼しています。市から補正を依頼するメールを送付しますので、ご確認ください。</a:t>
                      </a:r>
                      <a:endParaRPr kumimoji="1" lang="ja-JP" altLang="en-US" sz="1400" dirty="0">
                        <a:latin typeface="メイリオ" panose="020B0604030504040204" pitchFamily="50" charset="-128"/>
                        <a:ea typeface="メイリオ" panose="020B0604030504040204" pitchFamily="50" charset="-128"/>
                      </a:endParaRPr>
                    </a:p>
                  </a:txBody>
                  <a:tcPr anchor="ctr"/>
                </a:tc>
                <a:extLst>
                  <a:ext uri="{0D108BD9-81ED-4DB2-BD59-A6C34878D82A}">
                    <a16:rowId xmlns="" xmlns:a16="http://schemas.microsoft.com/office/drawing/2014/main" val="3152052882"/>
                  </a:ext>
                </a:extLst>
              </a:tr>
              <a:tr h="370840">
                <a:tc>
                  <a:txBody>
                    <a:bodyPr/>
                    <a:lstStyle/>
                    <a:p>
                      <a:pPr algn="ctr"/>
                      <a:r>
                        <a:rPr kumimoji="1" lang="ja-JP" altLang="en-US" sz="1400" dirty="0" smtClean="0">
                          <a:latin typeface="メイリオ" panose="020B0604030504040204" pitchFamily="50" charset="-128"/>
                          <a:ea typeface="メイリオ" panose="020B0604030504040204" pitchFamily="50" charset="-128"/>
                        </a:rPr>
                        <a:t>審査完了</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rPr>
                        <a:t>補正依頼があった申請について、補正が完了している場合に表示されます。</a:t>
                      </a:r>
                      <a:endParaRPr kumimoji="1" lang="ja-JP" altLang="en-US" sz="1400" dirty="0">
                        <a:latin typeface="メイリオ" panose="020B0604030504040204" pitchFamily="50" charset="-128"/>
                        <a:ea typeface="メイリオ" panose="020B0604030504040204" pitchFamily="50" charset="-128"/>
                      </a:endParaRPr>
                    </a:p>
                  </a:txBody>
                  <a:tcPr anchor="ctr"/>
                </a:tc>
                <a:extLst>
                  <a:ext uri="{0D108BD9-81ED-4DB2-BD59-A6C34878D82A}">
                    <a16:rowId xmlns="" xmlns:a16="http://schemas.microsoft.com/office/drawing/2014/main" val="3709667031"/>
                  </a:ext>
                </a:extLst>
              </a:tr>
            </a:tbl>
          </a:graphicData>
        </a:graphic>
      </p:graphicFrame>
      <p:sp>
        <p:nvSpPr>
          <p:cNvPr id="6" name="スライド番号プレースホルダー 5"/>
          <p:cNvSpPr>
            <a:spLocks noGrp="1"/>
          </p:cNvSpPr>
          <p:nvPr>
            <p:ph type="sldNum" sz="quarter" idx="12"/>
          </p:nvPr>
        </p:nvSpPr>
        <p:spPr/>
        <p:txBody>
          <a:bodyPr/>
          <a:lstStyle/>
          <a:p>
            <a:fld id="{A88C5731-C1AB-4A78-8904-6BAA3971EE80}" type="slidenum">
              <a:rPr kumimoji="1" lang="ja-JP" altLang="en-US" sz="1600" smtClean="0"/>
              <a:t>11</a:t>
            </a:fld>
            <a:endParaRPr kumimoji="1" lang="ja-JP" altLang="en-US" sz="1600" dirty="0"/>
          </a:p>
        </p:txBody>
      </p:sp>
      <p:sp>
        <p:nvSpPr>
          <p:cNvPr id="20" name="正方形/長方形 19"/>
          <p:cNvSpPr/>
          <p:nvPr/>
        </p:nvSpPr>
        <p:spPr>
          <a:xfrm>
            <a:off x="3579956" y="2260618"/>
            <a:ext cx="1438617" cy="261054"/>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13378880">
            <a:off x="4921284" y="2396383"/>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35267" y="3106837"/>
            <a:ext cx="6222733" cy="646331"/>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現在の申請の状況や申請内容が確認できます。</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「審査</a:t>
            </a:r>
            <a:r>
              <a:rPr kumimoji="1" lang="ja-JP" altLang="en-US" sz="1200" dirty="0">
                <a:latin typeface="メイリオ" panose="020B0604030504040204" pitchFamily="50" charset="-128"/>
                <a:ea typeface="メイリオ" panose="020B0604030504040204" pitchFamily="50" charset="-128"/>
              </a:rPr>
              <a:t>状況</a:t>
            </a:r>
            <a:r>
              <a:rPr kumimoji="1" lang="ja-JP" altLang="en-US" sz="1200" dirty="0" smtClean="0">
                <a:latin typeface="メイリオ" panose="020B0604030504040204" pitchFamily="50" charset="-128"/>
                <a:ea typeface="メイリオ" panose="020B0604030504040204" pitchFamily="50" charset="-128"/>
              </a:rPr>
              <a:t>」の項目に申請</a:t>
            </a:r>
            <a:r>
              <a:rPr kumimoji="1" lang="ja-JP" altLang="en-US" sz="1200" dirty="0">
                <a:latin typeface="メイリオ" panose="020B0604030504040204" pitchFamily="50" charset="-128"/>
                <a:ea typeface="メイリオ" panose="020B0604030504040204" pitchFamily="50" charset="-128"/>
              </a:rPr>
              <a:t>の</a:t>
            </a:r>
            <a:r>
              <a:rPr kumimoji="1" lang="ja-JP" altLang="en-US" sz="1200" dirty="0" smtClean="0">
                <a:latin typeface="メイリオ" panose="020B0604030504040204" pitchFamily="50" charset="-128"/>
                <a:ea typeface="メイリオ" panose="020B0604030504040204" pitchFamily="50" charset="-128"/>
              </a:rPr>
              <a:t>状況が表示されます。</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p:txBody>
      </p:sp>
      <p:sp>
        <p:nvSpPr>
          <p:cNvPr id="24" name="正方形/長方形 23"/>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kumimoji="1" lang="zh-TW" altLang="en-US" sz="1600" dirty="0" smtClean="0">
                <a:solidFill>
                  <a:schemeClr val="bg1"/>
                </a:solidFill>
                <a:latin typeface="メイリオ" panose="020B0604030504040204" pitchFamily="50" charset="-128"/>
                <a:ea typeface="メイリオ" panose="020B0604030504040204" pitchFamily="50" charset="-128"/>
              </a:rPr>
              <a:t>電子申請</a:t>
            </a:r>
            <a:r>
              <a:rPr kumimoji="1" lang="ja-JP" altLang="en-US" sz="1600" dirty="0" smtClean="0">
                <a:solidFill>
                  <a:schemeClr val="bg1"/>
                </a:solidFill>
                <a:latin typeface="メイリオ" panose="020B0604030504040204" pitchFamily="50" charset="-128"/>
                <a:ea typeface="メイリオ" panose="020B0604030504040204" pitchFamily="50" charset="-128"/>
              </a:rPr>
              <a:t>の手順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申請内容の確認</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rotWithShape="1">
          <a:blip r:embed="rId3"/>
          <a:srcRect b="45043"/>
          <a:stretch/>
        </p:blipFill>
        <p:spPr>
          <a:xfrm>
            <a:off x="447259" y="3654595"/>
            <a:ext cx="6030614" cy="1378226"/>
          </a:xfrm>
          <a:prstGeom prst="rect">
            <a:avLst/>
          </a:prstGeom>
        </p:spPr>
      </p:pic>
    </p:spTree>
    <p:extLst>
      <p:ext uri="{BB962C8B-B14F-4D97-AF65-F5344CB8AC3E}">
        <p14:creationId xmlns:p14="http://schemas.microsoft.com/office/powerpoint/2010/main" val="2591380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kumimoji="1" lang="zh-TW" altLang="en-US" sz="1600" dirty="0" smtClean="0">
                <a:solidFill>
                  <a:schemeClr val="bg1"/>
                </a:solidFill>
                <a:latin typeface="メイリオ" panose="020B0604030504040204" pitchFamily="50" charset="-128"/>
                <a:ea typeface="メイリオ" panose="020B0604030504040204" pitchFamily="50" charset="-128"/>
              </a:rPr>
              <a:t>電子申請</a:t>
            </a:r>
            <a:r>
              <a:rPr kumimoji="1" lang="ja-JP" altLang="en-US" sz="1600" dirty="0" smtClean="0">
                <a:solidFill>
                  <a:schemeClr val="bg1"/>
                </a:solidFill>
                <a:latin typeface="メイリオ" panose="020B0604030504040204" pitchFamily="50" charset="-128"/>
                <a:ea typeface="メイリオ" panose="020B0604030504040204" pitchFamily="50" charset="-128"/>
              </a:rPr>
              <a:t>の手順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修正依頼への対応</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（１）補正依頼メールから補正申請を行う。</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A88C5731-C1AB-4A78-8904-6BAA3971EE80}" type="slidenum">
              <a:rPr kumimoji="1" lang="ja-JP" altLang="en-US" sz="1600" smtClean="0"/>
              <a:t>12</a:t>
            </a:fld>
            <a:endParaRPr kumimoji="1" lang="ja-JP" altLang="en-US" sz="1600" dirty="0"/>
          </a:p>
        </p:txBody>
      </p:sp>
      <p:sp>
        <p:nvSpPr>
          <p:cNvPr id="19" name="テキスト ボックス 18"/>
          <p:cNvSpPr txBox="1"/>
          <p:nvPr/>
        </p:nvSpPr>
        <p:spPr>
          <a:xfrm>
            <a:off x="366980" y="1241201"/>
            <a:ext cx="6222733"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開いた補正申請フォームより、指示された内容の修正を行ってください。</a:t>
            </a:r>
            <a:endParaRPr kumimoji="1" lang="en-US" altLang="ja-JP" sz="1200" dirty="0" smtClean="0">
              <a:latin typeface="メイリオ" panose="020B0604030504040204" pitchFamily="50" charset="-128"/>
              <a:ea typeface="メイリオ" panose="020B0604030504040204" pitchFamily="50" charset="-128"/>
            </a:endParaRPr>
          </a:p>
        </p:txBody>
      </p:sp>
      <p:sp>
        <p:nvSpPr>
          <p:cNvPr id="7" name="正方形/長方形 6"/>
          <p:cNvSpPr/>
          <p:nvPr/>
        </p:nvSpPr>
        <p:spPr>
          <a:xfrm>
            <a:off x="423512" y="1523700"/>
            <a:ext cx="6166201" cy="337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n-ea"/>
              </a:rPr>
              <a:t>件名：</a:t>
            </a:r>
            <a:r>
              <a:rPr kumimoji="1" lang="en-US" altLang="ja-JP" sz="1200" dirty="0">
                <a:solidFill>
                  <a:schemeClr val="tx1"/>
                </a:solidFill>
                <a:latin typeface="+mn-ea"/>
              </a:rPr>
              <a:t>【</a:t>
            </a:r>
            <a:r>
              <a:rPr kumimoji="1" lang="ja-JP" altLang="en-US" sz="1200" dirty="0" smtClean="0">
                <a:solidFill>
                  <a:schemeClr val="tx1"/>
                </a:solidFill>
                <a:latin typeface="+mn-ea"/>
              </a:rPr>
              <a:t>道路工事施行承認申請</a:t>
            </a:r>
            <a:r>
              <a:rPr kumimoji="1" lang="en-US" altLang="ja-JP" sz="1200" dirty="0">
                <a:solidFill>
                  <a:schemeClr val="tx1"/>
                </a:solidFill>
                <a:latin typeface="+mn-ea"/>
              </a:rPr>
              <a:t>】</a:t>
            </a:r>
            <a:r>
              <a:rPr kumimoji="1" lang="ja-JP" altLang="en-US" sz="1200" dirty="0">
                <a:solidFill>
                  <a:schemeClr val="tx1"/>
                </a:solidFill>
                <a:latin typeface="+mn-ea"/>
              </a:rPr>
              <a:t>申請内容の補正依頼</a:t>
            </a:r>
            <a:endParaRPr kumimoji="1" lang="en-US" altLang="zh-TW" sz="1200" dirty="0" smtClean="0">
              <a:solidFill>
                <a:schemeClr val="tx1"/>
              </a:solidFill>
              <a:latin typeface="+mn-ea"/>
            </a:endParaRPr>
          </a:p>
          <a:p>
            <a:endParaRPr kumimoji="1" lang="en-US" altLang="zh-TW" sz="1200" dirty="0">
              <a:solidFill>
                <a:schemeClr val="tx1"/>
              </a:solidFill>
              <a:latin typeface="+mn-ea"/>
            </a:endParaRPr>
          </a:p>
          <a:p>
            <a:r>
              <a:rPr kumimoji="1" lang="zh-TW" altLang="en-US" sz="1200" dirty="0" smtClean="0">
                <a:solidFill>
                  <a:schemeClr val="tx1"/>
                </a:solidFill>
                <a:latin typeface="游ゴシック" panose="020B0400000000000000" pitchFamily="50" charset="-128"/>
                <a:ea typeface="游ゴシック" panose="020B0400000000000000" pitchFamily="50" charset="-128"/>
              </a:rPr>
              <a:t>申請者様</a:t>
            </a:r>
            <a:endParaRPr kumimoji="1" lang="en-US" altLang="zh-TW" sz="1200" dirty="0" smtClean="0">
              <a:solidFill>
                <a:schemeClr val="tx1"/>
              </a:solidFill>
              <a:latin typeface="游ゴシック" panose="020B0400000000000000" pitchFamily="50" charset="-128"/>
              <a:ea typeface="游ゴシック" panose="020B0400000000000000" pitchFamily="50" charset="-128"/>
            </a:endParaRPr>
          </a:p>
          <a:p>
            <a:endParaRPr kumimoji="1" lang="en-US" altLang="zh-TW" sz="1200" dirty="0">
              <a:solidFill>
                <a:schemeClr val="tx1"/>
              </a:solidFill>
              <a:latin typeface="游ゴシック" panose="020B0400000000000000" pitchFamily="50" charset="-128"/>
              <a:ea typeface="游ゴシック" panose="020B0400000000000000" pitchFamily="50" charset="-128"/>
            </a:endParaRPr>
          </a:p>
          <a:p>
            <a:r>
              <a:rPr kumimoji="1" lang="ja-JP" altLang="en-US" sz="1200" dirty="0" smtClean="0">
                <a:solidFill>
                  <a:schemeClr val="tx1"/>
                </a:solidFill>
                <a:latin typeface="游ゴシック" panose="020B0400000000000000" pitchFamily="50" charset="-128"/>
                <a:ea typeface="游ゴシック" panose="020B0400000000000000" pitchFamily="50" charset="-128"/>
              </a:rPr>
              <a:t>道路工事施行承認</a:t>
            </a:r>
            <a:r>
              <a:rPr kumimoji="1" lang="zh-TW" altLang="en-US" sz="1200" dirty="0" smtClean="0">
                <a:solidFill>
                  <a:schemeClr val="tx1"/>
                </a:solidFill>
                <a:latin typeface="游ゴシック" panose="020B0400000000000000" pitchFamily="50" charset="-128"/>
                <a:ea typeface="游ゴシック" panose="020B0400000000000000" pitchFamily="50" charset="-128"/>
              </a:rPr>
              <a:t>申請以下申請に</a:t>
            </a:r>
            <a:r>
              <a:rPr kumimoji="1" lang="zh-TW" altLang="en-US" sz="1200" dirty="0">
                <a:solidFill>
                  <a:schemeClr val="tx1"/>
                </a:solidFill>
                <a:latin typeface="游ゴシック" panose="020B0400000000000000" pitchFamily="50" charset="-128"/>
                <a:ea typeface="游ゴシック" panose="020B0400000000000000" pitchFamily="50" charset="-128"/>
              </a:rPr>
              <a:t>補正依頼が届いています</a:t>
            </a:r>
            <a:r>
              <a:rPr kumimoji="1" lang="zh-TW" altLang="en-US" sz="1200" dirty="0" smtClean="0">
                <a:solidFill>
                  <a:schemeClr val="tx1"/>
                </a:solidFill>
                <a:latin typeface="游ゴシック" panose="020B0400000000000000" pitchFamily="50" charset="-128"/>
                <a:ea typeface="游ゴシック" panose="020B0400000000000000" pitchFamily="50" charset="-128"/>
              </a:rPr>
              <a:t>。</a:t>
            </a:r>
            <a:endParaRPr kumimoji="1" lang="en-US" altLang="zh-TW" sz="1200" dirty="0" smtClean="0">
              <a:solidFill>
                <a:schemeClr val="tx1"/>
              </a:solidFill>
              <a:latin typeface="游ゴシック" panose="020B0400000000000000" pitchFamily="50" charset="-128"/>
              <a:ea typeface="游ゴシック" panose="020B0400000000000000" pitchFamily="50" charset="-128"/>
            </a:endParaRPr>
          </a:p>
          <a:p>
            <a:r>
              <a:rPr kumimoji="1" lang="zh-TW" altLang="en-US" sz="1200" dirty="0" smtClean="0">
                <a:solidFill>
                  <a:schemeClr val="tx1"/>
                </a:solidFill>
                <a:latin typeface="游ゴシック" panose="020B0400000000000000" pitchFamily="50" charset="-128"/>
                <a:ea typeface="游ゴシック" panose="020B0400000000000000" pitchFamily="50" charset="-128"/>
              </a:rPr>
              <a:t>下記</a:t>
            </a:r>
            <a:r>
              <a:rPr kumimoji="1" lang="zh-TW" altLang="en-US" sz="1200" dirty="0">
                <a:solidFill>
                  <a:schemeClr val="tx1"/>
                </a:solidFill>
                <a:latin typeface="游ゴシック" panose="020B0400000000000000" pitchFamily="50" charset="-128"/>
                <a:ea typeface="游ゴシック" panose="020B0400000000000000" pitchFamily="50" charset="-128"/>
              </a:rPr>
              <a:t>の</a:t>
            </a:r>
            <a:r>
              <a:rPr kumimoji="1" lang="en-US" altLang="zh-TW" sz="1200" dirty="0">
                <a:solidFill>
                  <a:schemeClr val="tx1"/>
                </a:solidFill>
                <a:latin typeface="游ゴシック" panose="020B0400000000000000" pitchFamily="50" charset="-128"/>
                <a:ea typeface="游ゴシック" panose="020B0400000000000000" pitchFamily="50" charset="-128"/>
              </a:rPr>
              <a:t>URL</a:t>
            </a:r>
            <a:r>
              <a:rPr kumimoji="1" lang="zh-TW" altLang="en-US" sz="1200" dirty="0">
                <a:solidFill>
                  <a:schemeClr val="tx1"/>
                </a:solidFill>
                <a:latin typeface="游ゴシック" panose="020B0400000000000000" pitchFamily="50" charset="-128"/>
                <a:ea typeface="游ゴシック" panose="020B0400000000000000" pitchFamily="50" charset="-128"/>
              </a:rPr>
              <a:t>にアクセスし、対象申請の補正を行ってください</a:t>
            </a:r>
            <a:r>
              <a:rPr kumimoji="1" lang="zh-TW" altLang="en-US" sz="1200" dirty="0" smtClean="0">
                <a:solidFill>
                  <a:schemeClr val="tx1"/>
                </a:solidFill>
                <a:latin typeface="游ゴシック" panose="020B0400000000000000" pitchFamily="50" charset="-128"/>
                <a:ea typeface="游ゴシック" panose="020B0400000000000000" pitchFamily="50" charset="-128"/>
              </a:rPr>
              <a:t>。</a:t>
            </a:r>
            <a:endParaRPr kumimoji="1" lang="en-US" altLang="zh-TW" sz="1200" dirty="0" smtClean="0">
              <a:solidFill>
                <a:schemeClr val="tx1"/>
              </a:solidFill>
              <a:latin typeface="游ゴシック" panose="020B0400000000000000" pitchFamily="50" charset="-128"/>
              <a:ea typeface="游ゴシック" panose="020B0400000000000000" pitchFamily="50" charset="-128"/>
            </a:endParaRPr>
          </a:p>
          <a:p>
            <a:endParaRPr kumimoji="1" lang="en-US" altLang="zh-TW" sz="1200" dirty="0">
              <a:solidFill>
                <a:schemeClr val="tx1"/>
              </a:solidFill>
              <a:latin typeface="游ゴシック" panose="020B0400000000000000" pitchFamily="50" charset="-128"/>
              <a:ea typeface="游ゴシック" panose="020B0400000000000000" pitchFamily="50" charset="-128"/>
            </a:endParaRPr>
          </a:p>
          <a:p>
            <a:r>
              <a:rPr kumimoji="1" lang="zh-TW" altLang="en-US" sz="1200" dirty="0" smtClean="0">
                <a:solidFill>
                  <a:schemeClr val="tx1"/>
                </a:solidFill>
                <a:latin typeface="游ゴシック" panose="020B0400000000000000" pitchFamily="50" charset="-128"/>
                <a:ea typeface="游ゴシック" panose="020B0400000000000000" pitchFamily="50" charset="-128"/>
              </a:rPr>
              <a:t>■</a:t>
            </a:r>
            <a:r>
              <a:rPr kumimoji="1" lang="zh-TW" altLang="en-US" sz="1200" dirty="0">
                <a:solidFill>
                  <a:schemeClr val="tx1"/>
                </a:solidFill>
                <a:latin typeface="游ゴシック" panose="020B0400000000000000" pitchFamily="50" charset="-128"/>
                <a:ea typeface="游ゴシック" panose="020B0400000000000000" pitchFamily="50" charset="-128"/>
              </a:rPr>
              <a:t>補正対象申請番号</a:t>
            </a:r>
            <a:r>
              <a:rPr kumimoji="1" lang="zh-TW" altLang="en-US" sz="1200" dirty="0" smtClean="0">
                <a:solidFill>
                  <a:schemeClr val="tx1"/>
                </a:solidFill>
                <a:latin typeface="游ゴシック" panose="020B0400000000000000" pitchFamily="50" charset="-128"/>
                <a:ea typeface="游ゴシック" panose="020B0400000000000000" pitchFamily="50" charset="-128"/>
              </a:rPr>
              <a:t>：</a:t>
            </a:r>
            <a:r>
              <a:rPr kumimoji="1" lang="en-US" altLang="zh-TW" sz="1200" dirty="0" smtClean="0">
                <a:solidFill>
                  <a:schemeClr val="tx1"/>
                </a:solidFill>
                <a:latin typeface="游ゴシック" panose="020B0400000000000000" pitchFamily="50" charset="-128"/>
                <a:ea typeface="游ゴシック" panose="020B0400000000000000" pitchFamily="50" charset="-128"/>
              </a:rPr>
              <a:t>00000000000</a:t>
            </a:r>
          </a:p>
          <a:p>
            <a:r>
              <a:rPr kumimoji="1" lang="en-US" altLang="zh-TW" sz="1200" dirty="0" smtClean="0">
                <a:solidFill>
                  <a:schemeClr val="tx1"/>
                </a:solidFill>
                <a:latin typeface="游ゴシック" panose="020B0400000000000000" pitchFamily="50" charset="-128"/>
                <a:ea typeface="游ゴシック" panose="020B0400000000000000" pitchFamily="50" charset="-128"/>
              </a:rPr>
              <a:t>■</a:t>
            </a:r>
            <a:r>
              <a:rPr kumimoji="1" lang="zh-TW" altLang="en-US" sz="1200" dirty="0">
                <a:solidFill>
                  <a:schemeClr val="tx1"/>
                </a:solidFill>
                <a:latin typeface="游ゴシック" panose="020B0400000000000000" pitchFamily="50" charset="-128"/>
                <a:ea typeface="游ゴシック" panose="020B0400000000000000" pitchFamily="50" charset="-128"/>
              </a:rPr>
              <a:t>補正対象問合せ番号：</a:t>
            </a:r>
            <a:r>
              <a:rPr kumimoji="1" lang="en-US" altLang="zh-TW" sz="1200" dirty="0" smtClean="0">
                <a:solidFill>
                  <a:schemeClr val="tx1"/>
                </a:solidFill>
                <a:latin typeface="游ゴシック" panose="020B0400000000000000" pitchFamily="50" charset="-128"/>
                <a:ea typeface="游ゴシック" panose="020B0400000000000000" pitchFamily="50" charset="-128"/>
              </a:rPr>
              <a:t>ROC00XXXXXX</a:t>
            </a:r>
          </a:p>
          <a:p>
            <a:r>
              <a:rPr kumimoji="1" lang="en-US" altLang="zh-TW" sz="1200" dirty="0" smtClean="0">
                <a:solidFill>
                  <a:schemeClr val="tx1"/>
                </a:solidFill>
                <a:latin typeface="游ゴシック" panose="020B0400000000000000" pitchFamily="50" charset="-128"/>
                <a:ea typeface="游ゴシック" panose="020B0400000000000000" pitchFamily="50" charset="-128"/>
              </a:rPr>
              <a:t>■</a:t>
            </a:r>
            <a:r>
              <a:rPr kumimoji="1" lang="zh-TW" altLang="en-US" sz="1200" dirty="0">
                <a:solidFill>
                  <a:schemeClr val="tx1"/>
                </a:solidFill>
                <a:latin typeface="游ゴシック" panose="020B0400000000000000" pitchFamily="50" charset="-128"/>
                <a:ea typeface="游ゴシック" panose="020B0400000000000000" pitchFamily="50" charset="-128"/>
              </a:rPr>
              <a:t>補正申請フォーム</a:t>
            </a:r>
            <a:r>
              <a:rPr kumimoji="1" lang="en-US" altLang="zh-TW" sz="1200" dirty="0">
                <a:solidFill>
                  <a:schemeClr val="tx1"/>
                </a:solidFill>
                <a:latin typeface="游ゴシック" panose="020B0400000000000000" pitchFamily="50" charset="-128"/>
                <a:ea typeface="游ゴシック" panose="020B0400000000000000" pitchFamily="50" charset="-128"/>
              </a:rPr>
              <a:t>URL</a:t>
            </a:r>
            <a:r>
              <a:rPr kumimoji="1" lang="zh-TW" altLang="en-US" sz="1200" dirty="0">
                <a:solidFill>
                  <a:schemeClr val="tx1"/>
                </a:solidFill>
                <a:latin typeface="游ゴシック" panose="020B0400000000000000" pitchFamily="50" charset="-128"/>
                <a:ea typeface="游ゴシック" panose="020B0400000000000000" pitchFamily="50" charset="-128"/>
              </a:rPr>
              <a:t>：</a:t>
            </a:r>
            <a:r>
              <a:rPr kumimoji="1" lang="en-US" altLang="zh-TW" sz="1200" u="sng" dirty="0">
                <a:solidFill>
                  <a:srgbClr val="0070C0"/>
                </a:solidFill>
                <a:latin typeface="游ゴシック" panose="020B0400000000000000" pitchFamily="50" charset="-128"/>
                <a:ea typeface="游ゴシック" panose="020B0400000000000000" pitchFamily="50" charset="-128"/>
              </a:rPr>
              <a:t>https</a:t>
            </a:r>
            <a:r>
              <a:rPr kumimoji="1" lang="en-US" altLang="zh-TW" sz="1200" u="sng" dirty="0" smtClean="0">
                <a:solidFill>
                  <a:srgbClr val="0070C0"/>
                </a:solidFill>
                <a:latin typeface="游ゴシック" panose="020B0400000000000000" pitchFamily="50" charset="-128"/>
                <a:ea typeface="游ゴシック" panose="020B0400000000000000" pitchFamily="50" charset="-128"/>
              </a:rPr>
              <a:t>://higashihiroshima.service-now.com/bp?id=XXXXXXX</a:t>
            </a:r>
            <a:endParaRPr kumimoji="1" lang="en-US" altLang="zh-TW" sz="1200" u="sng" dirty="0">
              <a:solidFill>
                <a:srgbClr val="0070C0"/>
              </a:solidFill>
              <a:latin typeface="游ゴシック" panose="020B0400000000000000" pitchFamily="50" charset="-128"/>
              <a:ea typeface="游ゴシック" panose="020B0400000000000000" pitchFamily="50" charset="-128"/>
            </a:endParaRPr>
          </a:p>
          <a:p>
            <a:r>
              <a:rPr kumimoji="1" lang="en-US" altLang="zh-TW" sz="1200" dirty="0" smtClean="0">
                <a:solidFill>
                  <a:schemeClr val="tx1"/>
                </a:solidFill>
                <a:latin typeface="游ゴシック" panose="020B0400000000000000" pitchFamily="50" charset="-128"/>
                <a:ea typeface="游ゴシック" panose="020B0400000000000000" pitchFamily="50" charset="-128"/>
              </a:rPr>
              <a:t>■</a:t>
            </a:r>
            <a:r>
              <a:rPr kumimoji="1" lang="zh-TW" altLang="en-US" sz="1200" dirty="0">
                <a:solidFill>
                  <a:schemeClr val="tx1"/>
                </a:solidFill>
                <a:latin typeface="游ゴシック" panose="020B0400000000000000" pitchFamily="50" charset="-128"/>
                <a:ea typeface="游ゴシック" panose="020B0400000000000000" pitchFamily="50" charset="-128"/>
              </a:rPr>
              <a:t>補正依頼の内容</a:t>
            </a:r>
            <a:r>
              <a:rPr kumimoji="1" lang="zh-TW" altLang="en-US" sz="1200" dirty="0" smtClean="0">
                <a:solidFill>
                  <a:schemeClr val="tx1"/>
                </a:solidFill>
                <a:latin typeface="游ゴシック" panose="020B0400000000000000" pitchFamily="50" charset="-128"/>
                <a:ea typeface="游ゴシック" panose="020B0400000000000000" pitchFamily="50" charset="-128"/>
              </a:rPr>
              <a:t>：</a:t>
            </a:r>
            <a:r>
              <a:rPr kumimoji="1" lang="ja-JP" altLang="en-US" sz="1200" dirty="0" smtClean="0">
                <a:solidFill>
                  <a:schemeClr val="tx1"/>
                </a:solidFill>
                <a:latin typeface="游ゴシック" panose="020B0400000000000000" pitchFamily="50" charset="-128"/>
                <a:ea typeface="游ゴシック" panose="020B0400000000000000" pitchFamily="50" charset="-128"/>
              </a:rPr>
              <a:t>〇〇〇について修正を行ってください。</a:t>
            </a:r>
            <a:endParaRPr kumimoji="1" lang="en-US" altLang="zh-TW" sz="1200" dirty="0" smtClean="0">
              <a:solidFill>
                <a:schemeClr val="tx1"/>
              </a:solidFill>
              <a:latin typeface="游ゴシック" panose="020B0400000000000000" pitchFamily="50" charset="-128"/>
              <a:ea typeface="游ゴシック" panose="020B0400000000000000" pitchFamily="50" charset="-128"/>
            </a:endParaRPr>
          </a:p>
          <a:p>
            <a:endParaRPr kumimoji="1" lang="en-US" altLang="zh-TW" sz="1200" dirty="0">
              <a:solidFill>
                <a:schemeClr val="tx1"/>
              </a:solidFill>
              <a:latin typeface="游ゴシック" panose="020B0400000000000000" pitchFamily="50" charset="-128"/>
              <a:ea typeface="游ゴシック" panose="020B0400000000000000" pitchFamily="50" charset="-128"/>
            </a:endParaRPr>
          </a:p>
          <a:p>
            <a:r>
              <a:rPr kumimoji="1" lang="zh-TW" altLang="en-US" sz="1200" dirty="0" smtClean="0">
                <a:solidFill>
                  <a:schemeClr val="tx1"/>
                </a:solidFill>
                <a:latin typeface="游ゴシック" panose="020B0400000000000000" pitchFamily="50" charset="-128"/>
                <a:ea typeface="游ゴシック" panose="020B0400000000000000" pitchFamily="50" charset="-128"/>
              </a:rPr>
              <a:t>申請</a:t>
            </a:r>
            <a:r>
              <a:rPr kumimoji="1" lang="zh-TW" altLang="en-US" sz="1200" dirty="0">
                <a:solidFill>
                  <a:schemeClr val="tx1"/>
                </a:solidFill>
                <a:latin typeface="游ゴシック" panose="020B0400000000000000" pitchFamily="50" charset="-128"/>
                <a:ea typeface="游ゴシック" panose="020B0400000000000000" pitchFamily="50" charset="-128"/>
              </a:rPr>
              <a:t>内容は下記</a:t>
            </a:r>
            <a:r>
              <a:rPr kumimoji="1" lang="en-US" altLang="zh-TW" sz="1200" dirty="0">
                <a:solidFill>
                  <a:schemeClr val="tx1"/>
                </a:solidFill>
                <a:latin typeface="游ゴシック" panose="020B0400000000000000" pitchFamily="50" charset="-128"/>
                <a:ea typeface="游ゴシック" panose="020B0400000000000000" pitchFamily="50" charset="-128"/>
              </a:rPr>
              <a:t>URL</a:t>
            </a:r>
            <a:r>
              <a:rPr kumimoji="1" lang="zh-TW" altLang="en-US" sz="1200" dirty="0">
                <a:solidFill>
                  <a:schemeClr val="tx1"/>
                </a:solidFill>
                <a:latin typeface="游ゴシック" panose="020B0400000000000000" pitchFamily="50" charset="-128"/>
                <a:ea typeface="游ゴシック" panose="020B0400000000000000" pitchFamily="50" charset="-128"/>
              </a:rPr>
              <a:t>からご確認下さい</a:t>
            </a:r>
            <a:r>
              <a:rPr kumimoji="1" lang="zh-TW" altLang="en-US" sz="1200" dirty="0" smtClean="0">
                <a:solidFill>
                  <a:schemeClr val="tx1"/>
                </a:solidFill>
                <a:latin typeface="游ゴシック" panose="020B0400000000000000" pitchFamily="50" charset="-128"/>
                <a:ea typeface="游ゴシック" panose="020B0400000000000000" pitchFamily="50" charset="-128"/>
              </a:rPr>
              <a:t>。</a:t>
            </a:r>
            <a:endParaRPr kumimoji="1" lang="en-US" altLang="zh-TW" sz="1200" dirty="0" smtClean="0">
              <a:solidFill>
                <a:schemeClr val="tx1"/>
              </a:solidFill>
              <a:latin typeface="游ゴシック" panose="020B0400000000000000" pitchFamily="50" charset="-128"/>
              <a:ea typeface="游ゴシック" panose="020B0400000000000000" pitchFamily="50" charset="-128"/>
            </a:endParaRPr>
          </a:p>
          <a:p>
            <a:r>
              <a:rPr kumimoji="1" lang="en-US" altLang="zh-TW" sz="1200" u="sng" dirty="0" smtClean="0">
                <a:solidFill>
                  <a:srgbClr val="0070C0"/>
                </a:solidFill>
                <a:latin typeface="游ゴシック" panose="020B0400000000000000" pitchFamily="50" charset="-128"/>
                <a:ea typeface="游ゴシック" panose="020B0400000000000000" pitchFamily="50" charset="-128"/>
              </a:rPr>
              <a:t>https</a:t>
            </a:r>
            <a:r>
              <a:rPr kumimoji="1" lang="en-US" altLang="zh-TW" sz="1200" u="sng" dirty="0">
                <a:solidFill>
                  <a:srgbClr val="0070C0"/>
                </a:solidFill>
                <a:latin typeface="游ゴシック" panose="020B0400000000000000" pitchFamily="50" charset="-128"/>
                <a:ea typeface="游ゴシック" panose="020B0400000000000000" pitchFamily="50" charset="-128"/>
              </a:rPr>
              <a:t>://</a:t>
            </a:r>
            <a:r>
              <a:rPr kumimoji="1" lang="en-US" altLang="zh-TW" sz="1200" u="sng" dirty="0" smtClean="0">
                <a:solidFill>
                  <a:srgbClr val="0070C0"/>
                </a:solidFill>
                <a:latin typeface="游ゴシック" panose="020B0400000000000000" pitchFamily="50" charset="-128"/>
                <a:ea typeface="游ゴシック" panose="020B0400000000000000" pitchFamily="50" charset="-128"/>
              </a:rPr>
              <a:t>higashihiroshima.service-now.com/bp?id=</a:t>
            </a:r>
            <a:r>
              <a:rPr kumimoji="1" lang="en-US" altLang="ja-JP" sz="1200" u="sng" dirty="0">
                <a:solidFill>
                  <a:srgbClr val="0070C0"/>
                </a:solidFill>
                <a:latin typeface="游ゴシック" panose="020B0400000000000000" pitchFamily="50" charset="-128"/>
                <a:ea typeface="游ゴシック" panose="020B0400000000000000" pitchFamily="50" charset="-128"/>
              </a:rPr>
              <a:t>YYYYYYYY</a:t>
            </a:r>
            <a:endParaRPr kumimoji="1" lang="en-US" altLang="zh-TW" sz="1200" u="sng" dirty="0">
              <a:solidFill>
                <a:srgbClr val="0070C0"/>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448912" y="3459495"/>
            <a:ext cx="4394551" cy="375079"/>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3378880">
            <a:off x="4818848" y="3652279"/>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66979" y="5303001"/>
            <a:ext cx="6222733"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メールに記載のある補正申請フォームの</a:t>
            </a:r>
            <a:r>
              <a:rPr kumimoji="1" lang="en-US" altLang="ja-JP" sz="1200" dirty="0" smtClean="0">
                <a:latin typeface="メイリオ" panose="020B0604030504040204" pitchFamily="50" charset="-128"/>
                <a:ea typeface="メイリオ" panose="020B0604030504040204" pitchFamily="50" charset="-128"/>
              </a:rPr>
              <a:t>URL</a:t>
            </a:r>
            <a:r>
              <a:rPr kumimoji="1" lang="ja-JP" altLang="en-US" sz="1200" dirty="0" smtClean="0">
                <a:latin typeface="メイリオ" panose="020B0604030504040204" pitchFamily="50" charset="-128"/>
                <a:ea typeface="メイリオ" panose="020B0604030504040204" pitchFamily="50" charset="-128"/>
              </a:rPr>
              <a:t>より、補正申請を行ってください。</a:t>
            </a:r>
            <a:endParaRPr kumimoji="1" lang="en-US" altLang="ja-JP" sz="1200" dirty="0" smtClean="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2"/>
          <a:stretch>
            <a:fillRect/>
          </a:stretch>
        </p:blipFill>
        <p:spPr>
          <a:xfrm>
            <a:off x="423512" y="5746619"/>
            <a:ext cx="5963001" cy="2581386"/>
          </a:xfrm>
          <a:prstGeom prst="rect">
            <a:avLst/>
          </a:prstGeom>
        </p:spPr>
      </p:pic>
    </p:spTree>
    <p:extLst>
      <p:ext uri="{BB962C8B-B14F-4D97-AF65-F5344CB8AC3E}">
        <p14:creationId xmlns:p14="http://schemas.microsoft.com/office/powerpoint/2010/main" val="3023116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kumimoji="1" lang="zh-TW" altLang="en-US" sz="1600" dirty="0" smtClean="0">
                <a:solidFill>
                  <a:schemeClr val="bg1"/>
                </a:solidFill>
                <a:latin typeface="メイリオ" panose="020B0604030504040204" pitchFamily="50" charset="-128"/>
                <a:ea typeface="メイリオ" panose="020B0604030504040204" pitchFamily="50" charset="-128"/>
              </a:rPr>
              <a:t>電子申請</a:t>
            </a:r>
            <a:r>
              <a:rPr kumimoji="1" lang="ja-JP" altLang="en-US" sz="1600" dirty="0" smtClean="0">
                <a:solidFill>
                  <a:schemeClr val="bg1"/>
                </a:solidFill>
                <a:latin typeface="メイリオ" panose="020B0604030504040204" pitchFamily="50" charset="-128"/>
                <a:ea typeface="メイリオ" panose="020B0604030504040204" pitchFamily="50" charset="-128"/>
              </a:rPr>
              <a:t>の手順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修正依頼への対応</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（２）申請状況照会から補正申請を行う。</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A88C5731-C1AB-4A78-8904-6BAA3971EE80}" type="slidenum">
              <a:rPr kumimoji="1" lang="ja-JP" altLang="en-US" sz="1600" smtClean="0"/>
              <a:t>13</a:t>
            </a:fld>
            <a:endParaRPr kumimoji="1" lang="ja-JP" altLang="en-US" sz="1600" dirty="0"/>
          </a:p>
        </p:txBody>
      </p:sp>
      <p:sp>
        <p:nvSpPr>
          <p:cNvPr id="22" name="テキスト ボックス 21"/>
          <p:cNvSpPr txBox="1"/>
          <p:nvPr/>
        </p:nvSpPr>
        <p:spPr>
          <a:xfrm>
            <a:off x="423512" y="8771011"/>
            <a:ext cx="6053871"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申請詳細画面で、「市から修正依頼がある場合はこちら」というボタンをクリックすることで、補正申請フォームを開くことができます。</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rotWithShape="1">
          <a:blip r:embed="rId2"/>
          <a:srcRect b="20400"/>
          <a:stretch/>
        </p:blipFill>
        <p:spPr>
          <a:xfrm>
            <a:off x="663194" y="1449832"/>
            <a:ext cx="4706007" cy="1637926"/>
          </a:xfrm>
          <a:prstGeom prst="rect">
            <a:avLst/>
          </a:prstGeom>
        </p:spPr>
      </p:pic>
      <p:sp>
        <p:nvSpPr>
          <p:cNvPr id="16" name="正方形/長方形 15"/>
          <p:cNvSpPr/>
          <p:nvPr/>
        </p:nvSpPr>
        <p:spPr>
          <a:xfrm>
            <a:off x="3579956" y="2260618"/>
            <a:ext cx="1438617" cy="261054"/>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3378880">
            <a:off x="4921284" y="2396383"/>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71315" y="1137500"/>
            <a:ext cx="6222733"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メニューの「申請状況照会」から、「許可申請」をクリックしてください。</a:t>
            </a:r>
            <a:endParaRPr kumimoji="1" lang="en-US" altLang="ja-JP" sz="1200" dirty="0" smtClean="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3"/>
          <a:srcRect t="44428" r="32146"/>
          <a:stretch/>
        </p:blipFill>
        <p:spPr>
          <a:xfrm>
            <a:off x="637552" y="3775538"/>
            <a:ext cx="4544047" cy="2052172"/>
          </a:xfrm>
          <a:prstGeom prst="rect">
            <a:avLst/>
          </a:prstGeom>
        </p:spPr>
      </p:pic>
      <p:sp>
        <p:nvSpPr>
          <p:cNvPr id="21" name="正方形/長方形 20"/>
          <p:cNvSpPr/>
          <p:nvPr/>
        </p:nvSpPr>
        <p:spPr>
          <a:xfrm>
            <a:off x="998681" y="4619096"/>
            <a:ext cx="772969" cy="209626"/>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13378880">
            <a:off x="1684862" y="4802590"/>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132780" y="4470640"/>
            <a:ext cx="410396" cy="167506"/>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53020" y="3383174"/>
            <a:ext cx="6053871" cy="276999"/>
          </a:xfrm>
          <a:prstGeom prst="rect">
            <a:avLst/>
          </a:prstGeom>
          <a:noFill/>
        </p:spPr>
        <p:txBody>
          <a:bodyPr wrap="square" rtlCol="0">
            <a:spAutoFit/>
          </a:bodyPr>
          <a:lstStyle/>
          <a:p>
            <a:r>
              <a:rPr kumimoji="1" lang="ja-JP" altLang="en-US" sz="1200" dirty="0" smtClean="0">
                <a:solidFill>
                  <a:srgbClr val="FF0066"/>
                </a:solidFill>
                <a:latin typeface="メイリオ" panose="020B0604030504040204" pitchFamily="50" charset="-128"/>
                <a:ea typeface="メイリオ" panose="020B0604030504040204" pitchFamily="50" charset="-128"/>
              </a:rPr>
              <a:t>「要修正」となっている申請の申請番号をクリックします。</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rotWithShape="1">
          <a:blip r:embed="rId4"/>
          <a:srcRect l="9679" r="6263" b="8661"/>
          <a:stretch/>
        </p:blipFill>
        <p:spPr>
          <a:xfrm>
            <a:off x="654497" y="5892899"/>
            <a:ext cx="5076826" cy="2767002"/>
          </a:xfrm>
          <a:prstGeom prst="rect">
            <a:avLst/>
          </a:prstGeom>
        </p:spPr>
      </p:pic>
      <p:sp>
        <p:nvSpPr>
          <p:cNvPr id="27" name="正方形/長方形 26"/>
          <p:cNvSpPr/>
          <p:nvPr/>
        </p:nvSpPr>
        <p:spPr>
          <a:xfrm>
            <a:off x="1359811" y="7667209"/>
            <a:ext cx="3658762" cy="992691"/>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3378880">
            <a:off x="4887117" y="8354602"/>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6126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637552" y="1726235"/>
            <a:ext cx="5802697" cy="2750692"/>
          </a:xfrm>
          <a:prstGeom prst="rect">
            <a:avLst/>
          </a:prstGeom>
        </p:spPr>
      </p:pic>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kumimoji="1" lang="zh-TW" altLang="en-US" sz="1600" dirty="0" smtClean="0">
                <a:solidFill>
                  <a:schemeClr val="bg1"/>
                </a:solidFill>
                <a:latin typeface="メイリオ" panose="020B0604030504040204" pitchFamily="50" charset="-128"/>
                <a:ea typeface="メイリオ" panose="020B0604030504040204" pitchFamily="50" charset="-128"/>
              </a:rPr>
              <a:t>電子申請</a:t>
            </a:r>
            <a:r>
              <a:rPr kumimoji="1" lang="ja-JP" altLang="en-US" sz="1600" dirty="0" smtClean="0">
                <a:solidFill>
                  <a:schemeClr val="bg1"/>
                </a:solidFill>
                <a:latin typeface="メイリオ" panose="020B0604030504040204" pitchFamily="50" charset="-128"/>
                <a:ea typeface="メイリオ" panose="020B0604030504040204" pitchFamily="50" charset="-128"/>
              </a:rPr>
              <a:t>の手順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変更申請</a:t>
            </a:r>
            <a:r>
              <a:rPr kumimoji="1" lang="ja-JP" altLang="en-US" sz="1600" dirty="0" err="1">
                <a:solidFill>
                  <a:schemeClr val="bg1"/>
                </a:solidFill>
                <a:latin typeface="メイリオ" panose="020B0604030504040204" pitchFamily="50" charset="-128"/>
                <a:ea typeface="メイリオ" panose="020B0604030504040204" pitchFamily="50" charset="-128"/>
              </a:rPr>
              <a:t>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（１）道路工事施行承認申請のメニューを表示する。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637552" y="1332946"/>
            <a:ext cx="6222733"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変更の</a:t>
            </a:r>
            <a:r>
              <a:rPr kumimoji="1" lang="ja-JP" altLang="en-US" sz="1200" dirty="0" smtClean="0">
                <a:latin typeface="メイリオ" panose="020B0604030504040204" pitchFamily="50" charset="-128"/>
                <a:ea typeface="メイリオ" panose="020B0604030504040204" pitchFamily="50" charset="-128"/>
              </a:rPr>
              <a:t>申請画面を開き、申請を行います。</a:t>
            </a:r>
            <a:endParaRPr kumimoji="1" lang="en-US" altLang="ja-JP" sz="1200" dirty="0" smtClean="0">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A88C5731-C1AB-4A78-8904-6BAA3971EE80}" type="slidenum">
              <a:rPr kumimoji="1" lang="ja-JP" altLang="en-US" sz="1600" smtClean="0"/>
              <a:t>14</a:t>
            </a:fld>
            <a:endParaRPr kumimoji="1" lang="ja-JP" altLang="en-US" sz="1600" dirty="0"/>
          </a:p>
        </p:txBody>
      </p:sp>
      <p:sp>
        <p:nvSpPr>
          <p:cNvPr id="14" name="正方形/長方形 13"/>
          <p:cNvSpPr/>
          <p:nvPr/>
        </p:nvSpPr>
        <p:spPr>
          <a:xfrm>
            <a:off x="4432688" y="2490453"/>
            <a:ext cx="1905224" cy="487122"/>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23512" y="4644072"/>
            <a:ext cx="6053871" cy="1015663"/>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メニューを選択します。</a:t>
            </a:r>
            <a:endParaRPr kumimoji="1" lang="en-US" altLang="ja-JP" sz="1200" dirty="0" smtClean="0">
              <a:latin typeface="メイリオ" panose="020B0604030504040204" pitchFamily="50" charset="-128"/>
              <a:ea typeface="メイリオ" panose="020B0604030504040204" pitchFamily="50" charset="-128"/>
            </a:endParaRPr>
          </a:p>
          <a:p>
            <a:r>
              <a:rPr kumimoji="1" lang="en-US" altLang="ja-JP" sz="1200" dirty="0" smtClean="0">
                <a:solidFill>
                  <a:srgbClr val="FF0066"/>
                </a:solidFill>
                <a:latin typeface="メイリオ" panose="020B0604030504040204" pitchFamily="50" charset="-128"/>
                <a:ea typeface="メイリオ" panose="020B0604030504040204" pitchFamily="50" charset="-128"/>
              </a:rPr>
              <a:t> ※</a:t>
            </a:r>
            <a:r>
              <a:rPr kumimoji="1" lang="ja-JP" altLang="en-US" sz="1200" dirty="0" smtClean="0">
                <a:solidFill>
                  <a:srgbClr val="FF0066"/>
                </a:solidFill>
                <a:latin typeface="メイリオ" panose="020B0604030504040204" pitchFamily="50" charset="-128"/>
                <a:ea typeface="メイリオ" panose="020B0604030504040204" pitchFamily="50" charset="-128"/>
              </a:rPr>
              <a:t>この申請は</a:t>
            </a:r>
            <a:r>
              <a:rPr kumimoji="1" lang="ja-JP" altLang="en-US" sz="1200" dirty="0" smtClean="0">
                <a:solidFill>
                  <a:srgbClr val="FF0066"/>
                </a:solidFill>
                <a:latin typeface="メイリオ" panose="020B0604030504040204" pitchFamily="50" charset="-128"/>
                <a:ea typeface="メイリオ" panose="020B0604030504040204" pitchFamily="50" charset="-128"/>
              </a:rPr>
              <a:t>、既</a:t>
            </a:r>
            <a:r>
              <a:rPr kumimoji="1" lang="ja-JP" altLang="en-US" sz="1200" dirty="0" smtClean="0">
                <a:solidFill>
                  <a:srgbClr val="FF0066"/>
                </a:solidFill>
                <a:latin typeface="メイリオ" panose="020B0604030504040204" pitchFamily="50" charset="-128"/>
                <a:ea typeface="メイリオ" panose="020B0604030504040204" pitchFamily="50" charset="-128"/>
              </a:rPr>
              <a:t>に承認された</a:t>
            </a:r>
            <a:r>
              <a:rPr kumimoji="1" lang="ja-JP" altLang="en-US" sz="1200" dirty="0" smtClean="0">
                <a:solidFill>
                  <a:srgbClr val="FF0066"/>
                </a:solidFill>
                <a:latin typeface="メイリオ" panose="020B0604030504040204" pitchFamily="50" charset="-128"/>
                <a:ea typeface="メイリオ" panose="020B0604030504040204" pitchFamily="50" charset="-128"/>
              </a:rPr>
              <a:t>ものに対し行う申請となるため、自身が行った申請である必要があります。代理申請の場合は次ページをご参照ください。</a:t>
            </a:r>
            <a:r>
              <a:rPr kumimoji="1" lang="ja-JP" altLang="en-US" sz="1200" dirty="0">
                <a:solidFill>
                  <a:srgbClr val="FF0066"/>
                </a:solidFill>
                <a:latin typeface="メイリオ" panose="020B0604030504040204" pitchFamily="50" charset="-128"/>
                <a:ea typeface="メイリオ" panose="020B0604030504040204" pitchFamily="50" charset="-128"/>
              </a:rPr>
              <a:t>また</a:t>
            </a:r>
            <a:r>
              <a:rPr kumimoji="1" lang="ja-JP" altLang="en-US" sz="1200" dirty="0" smtClean="0">
                <a:solidFill>
                  <a:srgbClr val="FF0066"/>
                </a:solidFill>
                <a:latin typeface="メイリオ" panose="020B0604030504040204" pitchFamily="50" charset="-128"/>
                <a:ea typeface="メイリオ" panose="020B0604030504040204" pitchFamily="50" charset="-128"/>
              </a:rPr>
              <a:t>、承認申請</a:t>
            </a:r>
            <a:r>
              <a:rPr kumimoji="1" lang="ja-JP" altLang="en-US" sz="1200" dirty="0" smtClean="0">
                <a:solidFill>
                  <a:srgbClr val="FF0066"/>
                </a:solidFill>
                <a:latin typeface="メイリオ" panose="020B0604030504040204" pitchFamily="50" charset="-128"/>
                <a:ea typeface="メイリオ" panose="020B0604030504040204" pitchFamily="50" charset="-128"/>
              </a:rPr>
              <a:t>を紙で行った場合で</a:t>
            </a:r>
            <a:r>
              <a:rPr kumimoji="1" lang="ja-JP" altLang="en-US" sz="1200" dirty="0" smtClean="0">
                <a:solidFill>
                  <a:srgbClr val="FF0066"/>
                </a:solidFill>
                <a:latin typeface="メイリオ" panose="020B0604030504040204" pitchFamily="50" charset="-128"/>
                <a:ea typeface="メイリオ" panose="020B0604030504040204" pitchFamily="50" charset="-128"/>
              </a:rPr>
              <a:t>、変更申請を</a:t>
            </a:r>
            <a:r>
              <a:rPr kumimoji="1" lang="ja-JP" altLang="en-US" sz="1200" dirty="0" smtClean="0">
                <a:solidFill>
                  <a:srgbClr val="FF0066"/>
                </a:solidFill>
                <a:latin typeface="メイリオ" panose="020B0604030504040204" pitchFamily="50" charset="-128"/>
                <a:ea typeface="メイリオ" panose="020B0604030504040204" pitchFamily="50" charset="-128"/>
              </a:rPr>
              <a:t>電子で実施したい場合は東広島市建設管理課にお問い合わせください。</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62717" y="6401249"/>
            <a:ext cx="5749259" cy="1059726"/>
          </a:xfrm>
          <a:prstGeom prst="rect">
            <a:avLst/>
          </a:prstGeom>
        </p:spPr>
      </p:pic>
      <p:sp>
        <p:nvSpPr>
          <p:cNvPr id="22" name="テキスト ボックス 21"/>
          <p:cNvSpPr txBox="1"/>
          <p:nvPr/>
        </p:nvSpPr>
        <p:spPr>
          <a:xfrm>
            <a:off x="423512" y="7813354"/>
            <a:ext cx="6053871" cy="830997"/>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過去に</a:t>
            </a:r>
            <a:r>
              <a:rPr kumimoji="1" lang="ja-JP" altLang="en-US" sz="1200" dirty="0" smtClean="0">
                <a:latin typeface="メイリオ" panose="020B0604030504040204" pitchFamily="50" charset="-128"/>
                <a:ea typeface="メイリオ" panose="020B0604030504040204" pitchFamily="50" charset="-128"/>
              </a:rPr>
              <a:t>行った道路工事施行承認申請</a:t>
            </a:r>
            <a:r>
              <a:rPr kumimoji="1" lang="ja-JP" altLang="en-US" sz="1200" dirty="0" smtClean="0">
                <a:latin typeface="メイリオ" panose="020B0604030504040204" pitchFamily="50" charset="-128"/>
                <a:ea typeface="メイリオ" panose="020B0604030504040204" pitchFamily="50" charset="-128"/>
              </a:rPr>
              <a:t>番号を選択することで、申請を行うことができるようになります。</a:t>
            </a:r>
            <a:endParaRPr kumimoji="1" lang="en-US" altLang="ja-JP" sz="1200" dirty="0" smtClean="0">
              <a:latin typeface="メイリオ" panose="020B0604030504040204" pitchFamily="50" charset="-128"/>
              <a:ea typeface="メイリオ" panose="020B0604030504040204" pitchFamily="50" charset="-128"/>
            </a:endParaRPr>
          </a:p>
          <a:p>
            <a:r>
              <a:rPr kumimoji="1" lang="en-US" altLang="ja-JP" sz="1200" dirty="0" smtClean="0">
                <a:solidFill>
                  <a:srgbClr val="FF0066"/>
                </a:solidFill>
                <a:latin typeface="メイリオ" panose="020B0604030504040204" pitchFamily="50" charset="-128"/>
                <a:ea typeface="メイリオ" panose="020B0604030504040204" pitchFamily="50" charset="-128"/>
              </a:rPr>
              <a:t>※</a:t>
            </a:r>
            <a:r>
              <a:rPr kumimoji="1" lang="ja-JP" altLang="en-US" sz="1200" dirty="0">
                <a:solidFill>
                  <a:srgbClr val="FF0066"/>
                </a:solidFill>
                <a:latin typeface="メイリオ" panose="020B0604030504040204" pitchFamily="50" charset="-128"/>
                <a:ea typeface="メイリオ" panose="020B0604030504040204" pitchFamily="50" charset="-128"/>
              </a:rPr>
              <a:t>過去に</a:t>
            </a:r>
            <a:r>
              <a:rPr kumimoji="1" lang="ja-JP" altLang="en-US" sz="1200" dirty="0" smtClean="0">
                <a:solidFill>
                  <a:srgbClr val="FF0066"/>
                </a:solidFill>
                <a:latin typeface="メイリオ" panose="020B0604030504040204" pitchFamily="50" charset="-128"/>
                <a:ea typeface="メイリオ" panose="020B0604030504040204" pitchFamily="50" charset="-128"/>
              </a:rPr>
              <a:t>行った申請</a:t>
            </a:r>
            <a:r>
              <a:rPr kumimoji="1" lang="ja-JP" altLang="en-US" sz="1200" dirty="0">
                <a:solidFill>
                  <a:srgbClr val="FF0066"/>
                </a:solidFill>
                <a:latin typeface="メイリオ" panose="020B0604030504040204" pitchFamily="50" charset="-128"/>
                <a:ea typeface="メイリオ" panose="020B0604030504040204" pitchFamily="50" charset="-128"/>
              </a:rPr>
              <a:t>番号を選択</a:t>
            </a:r>
            <a:r>
              <a:rPr kumimoji="1" lang="ja-JP" altLang="en-US" sz="1200" dirty="0" smtClean="0">
                <a:solidFill>
                  <a:srgbClr val="FF0066"/>
                </a:solidFill>
                <a:latin typeface="メイリオ" panose="020B0604030504040204" pitchFamily="50" charset="-128"/>
                <a:ea typeface="メイリオ" panose="020B0604030504040204" pitchFamily="50" charset="-128"/>
              </a:rPr>
              <a:t>すると、</a:t>
            </a:r>
            <a:r>
              <a:rPr kumimoji="1" lang="ja-JP" altLang="en-US" sz="1200" dirty="0" smtClean="0">
                <a:solidFill>
                  <a:srgbClr val="FF0066"/>
                </a:solidFill>
                <a:latin typeface="メイリオ" panose="020B0604030504040204" pitchFamily="50" charset="-128"/>
                <a:ea typeface="メイリオ" panose="020B0604030504040204" pitchFamily="50" charset="-128"/>
              </a:rPr>
              <a:t>前回承認時</a:t>
            </a:r>
            <a:r>
              <a:rPr kumimoji="1" lang="ja-JP" altLang="en-US" sz="1200" dirty="0" smtClean="0">
                <a:solidFill>
                  <a:srgbClr val="FF0066"/>
                </a:solidFill>
                <a:latin typeface="メイリオ" panose="020B0604030504040204" pitchFamily="50" charset="-128"/>
                <a:ea typeface="メイリオ" panose="020B0604030504040204" pitchFamily="50" charset="-128"/>
              </a:rPr>
              <a:t>の内容が反映されますので必要箇所を変更し、申請を行ってください。</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p:txBody>
      </p:sp>
      <p:sp>
        <p:nvSpPr>
          <p:cNvPr id="23" name="正方形/長方形 22"/>
          <p:cNvSpPr/>
          <p:nvPr/>
        </p:nvSpPr>
        <p:spPr>
          <a:xfrm>
            <a:off x="637552" y="6929082"/>
            <a:ext cx="5674424" cy="531893"/>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8868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kumimoji="1" lang="zh-TW" altLang="en-US" sz="1600" dirty="0" smtClean="0">
                <a:solidFill>
                  <a:schemeClr val="bg1"/>
                </a:solidFill>
                <a:latin typeface="メイリオ" panose="020B0604030504040204" pitchFamily="50" charset="-128"/>
                <a:ea typeface="メイリオ" panose="020B0604030504040204" pitchFamily="50" charset="-128"/>
              </a:rPr>
              <a:t>電子申請</a:t>
            </a:r>
            <a:r>
              <a:rPr kumimoji="1" lang="ja-JP" altLang="en-US" sz="1600" dirty="0" smtClean="0">
                <a:solidFill>
                  <a:schemeClr val="bg1"/>
                </a:solidFill>
                <a:latin typeface="メイリオ" panose="020B0604030504040204" pitchFamily="50" charset="-128"/>
                <a:ea typeface="メイリオ" panose="020B0604030504040204" pitchFamily="50" charset="-128"/>
              </a:rPr>
              <a:t>の手順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変更申請</a:t>
            </a:r>
            <a:r>
              <a:rPr kumimoji="1" lang="ja-JP" altLang="en-US" sz="1600" dirty="0" err="1">
                <a:solidFill>
                  <a:schemeClr val="bg1"/>
                </a:solidFill>
                <a:latin typeface="メイリオ" panose="020B0604030504040204" pitchFamily="50" charset="-128"/>
                <a:ea typeface="メイリオ" panose="020B0604030504040204" pitchFamily="50" charset="-128"/>
              </a:rPr>
              <a:t>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（１）代理申請された道路工事施行承認申請に</a:t>
            </a:r>
            <a:r>
              <a:rPr kumimoji="1" lang="ja-JP" altLang="en-US" sz="1400" dirty="0" smtClean="0">
                <a:solidFill>
                  <a:schemeClr val="tx1"/>
                </a:solidFill>
                <a:latin typeface="メイリオ" panose="020B0604030504040204" pitchFamily="50" charset="-128"/>
                <a:ea typeface="メイリオ" panose="020B0604030504040204" pitchFamily="50" charset="-128"/>
              </a:rPr>
              <a:t>対して変更申請</a:t>
            </a:r>
            <a:r>
              <a:rPr kumimoji="1" lang="ja-JP" altLang="en-US" sz="1400" dirty="0" smtClean="0">
                <a:solidFill>
                  <a:schemeClr val="tx1"/>
                </a:solidFill>
                <a:latin typeface="メイリオ" panose="020B0604030504040204" pitchFamily="50" charset="-128"/>
                <a:ea typeface="メイリオ" panose="020B0604030504040204" pitchFamily="50" charset="-128"/>
              </a:rPr>
              <a:t>を行う</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A88C5731-C1AB-4A78-8904-6BAA3971EE80}" type="slidenum">
              <a:rPr kumimoji="1" lang="ja-JP" altLang="en-US" sz="1600" smtClean="0"/>
              <a:t>15</a:t>
            </a:fld>
            <a:endParaRPr kumimoji="1" lang="ja-JP" altLang="en-US" sz="1600" dirty="0"/>
          </a:p>
        </p:txBody>
      </p:sp>
      <p:sp>
        <p:nvSpPr>
          <p:cNvPr id="20" name="テキスト ボックス 19"/>
          <p:cNvSpPr txBox="1"/>
          <p:nvPr/>
        </p:nvSpPr>
        <p:spPr>
          <a:xfrm>
            <a:off x="3579956" y="3873607"/>
            <a:ext cx="3059383"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「代理人の申請を検索」をクリックしてください。</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p:txBody>
      </p:sp>
      <p:pic>
        <p:nvPicPr>
          <p:cNvPr id="25" name="図 24"/>
          <p:cNvPicPr>
            <a:picLocks noChangeAspect="1"/>
          </p:cNvPicPr>
          <p:nvPr/>
        </p:nvPicPr>
        <p:blipFill rotWithShape="1">
          <a:blip r:embed="rId2"/>
          <a:srcRect b="20400"/>
          <a:stretch/>
        </p:blipFill>
        <p:spPr>
          <a:xfrm>
            <a:off x="663194" y="1449832"/>
            <a:ext cx="4706007" cy="1637926"/>
          </a:xfrm>
          <a:prstGeom prst="rect">
            <a:avLst/>
          </a:prstGeom>
        </p:spPr>
      </p:pic>
      <p:sp>
        <p:nvSpPr>
          <p:cNvPr id="26" name="テキスト ボックス 25"/>
          <p:cNvSpPr txBox="1"/>
          <p:nvPr/>
        </p:nvSpPr>
        <p:spPr>
          <a:xfrm>
            <a:off x="771315" y="1137500"/>
            <a:ext cx="6222733"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メニューの「申請状況照会」から、「許可申請」をクリックしてください。</a:t>
            </a:r>
            <a:endParaRPr kumimoji="1" lang="en-US" altLang="ja-JP" sz="1200" dirty="0" smtClean="0">
              <a:latin typeface="メイリオ" panose="020B0604030504040204" pitchFamily="50" charset="-128"/>
              <a:ea typeface="メイリオ" panose="020B0604030504040204" pitchFamily="50" charset="-128"/>
            </a:endParaRPr>
          </a:p>
        </p:txBody>
      </p:sp>
      <p:sp>
        <p:nvSpPr>
          <p:cNvPr id="27" name="正方形/長方形 26"/>
          <p:cNvSpPr/>
          <p:nvPr/>
        </p:nvSpPr>
        <p:spPr>
          <a:xfrm>
            <a:off x="3579956" y="2260618"/>
            <a:ext cx="1438617" cy="261054"/>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3378880">
            <a:off x="4921284" y="2396383"/>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a:off x="771315" y="3316036"/>
            <a:ext cx="2286500" cy="1001387"/>
          </a:xfrm>
          <a:prstGeom prst="rect">
            <a:avLst/>
          </a:prstGeom>
        </p:spPr>
      </p:pic>
      <p:sp>
        <p:nvSpPr>
          <p:cNvPr id="30" name="正方形/長方形 29"/>
          <p:cNvSpPr/>
          <p:nvPr/>
        </p:nvSpPr>
        <p:spPr>
          <a:xfrm>
            <a:off x="771315" y="3732521"/>
            <a:ext cx="2409207" cy="559172"/>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13378880">
            <a:off x="3059854" y="4124995"/>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23512" y="8466252"/>
            <a:ext cx="6053871" cy="830997"/>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問い合わせ</a:t>
            </a:r>
            <a:r>
              <a:rPr kumimoji="1" lang="ja-JP" altLang="en-US" sz="1200" dirty="0">
                <a:latin typeface="メイリオ" panose="020B0604030504040204" pitchFamily="50" charset="-128"/>
                <a:ea typeface="メイリオ" panose="020B0604030504040204" pitchFamily="50" charset="-128"/>
              </a:rPr>
              <a:t>番号、申請番号、申請者名義の</a:t>
            </a:r>
            <a:r>
              <a:rPr kumimoji="1" lang="ja-JP" altLang="en-US" sz="1200" dirty="0" smtClean="0">
                <a:latin typeface="メイリオ" panose="020B0604030504040204" pitchFamily="50" charset="-128"/>
                <a:ea typeface="メイリオ" panose="020B0604030504040204" pitchFamily="50" charset="-128"/>
              </a:rPr>
              <a:t>メールアドレスを入力し、送信ボタンをリックすることで</a:t>
            </a:r>
            <a:r>
              <a:rPr kumimoji="1" lang="ja-JP" altLang="en-US" sz="1200" dirty="0" smtClean="0">
                <a:latin typeface="メイリオ" panose="020B0604030504040204" pitchFamily="50" charset="-128"/>
                <a:ea typeface="メイリオ" panose="020B0604030504040204" pitchFamily="50" charset="-128"/>
              </a:rPr>
              <a:t>、変更申請を</a:t>
            </a:r>
            <a:r>
              <a:rPr kumimoji="1" lang="ja-JP" altLang="en-US" sz="1200" dirty="0" smtClean="0">
                <a:latin typeface="メイリオ" panose="020B0604030504040204" pitchFamily="50" charset="-128"/>
                <a:ea typeface="メイリオ" panose="020B0604030504040204" pitchFamily="50" charset="-128"/>
              </a:rPr>
              <a:t>行える状態になります。</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a:solidFill>
                  <a:srgbClr val="FF0066"/>
                </a:solidFill>
                <a:latin typeface="メイリオ" panose="020B0604030504040204" pitchFamily="50" charset="-128"/>
                <a:ea typeface="メイリオ" panose="020B0604030504040204" pitchFamily="50" charset="-128"/>
              </a:rPr>
              <a:t>これらの</a:t>
            </a:r>
            <a:r>
              <a:rPr kumimoji="1" lang="ja-JP" altLang="en-US" sz="1200" dirty="0" smtClean="0">
                <a:solidFill>
                  <a:srgbClr val="FF0066"/>
                </a:solidFill>
                <a:latin typeface="メイリオ" panose="020B0604030504040204" pitchFamily="50" charset="-128"/>
                <a:ea typeface="メイリオ" panose="020B0604030504040204" pitchFamily="50" charset="-128"/>
              </a:rPr>
              <a:t>番号は</a:t>
            </a:r>
            <a:r>
              <a:rPr kumimoji="1" lang="ja-JP" altLang="en-US" sz="1200" dirty="0">
                <a:solidFill>
                  <a:srgbClr val="FF0066"/>
                </a:solidFill>
                <a:latin typeface="メイリオ" panose="020B0604030504040204" pitchFamily="50" charset="-128"/>
                <a:ea typeface="メイリオ" panose="020B0604030504040204" pitchFamily="50" charset="-128"/>
              </a:rPr>
              <a:t>申請</a:t>
            </a:r>
            <a:r>
              <a:rPr kumimoji="1" lang="ja-JP" altLang="en-US" sz="1200" dirty="0" smtClean="0">
                <a:solidFill>
                  <a:srgbClr val="FF0066"/>
                </a:solidFill>
                <a:latin typeface="メイリオ" panose="020B0604030504040204" pitchFamily="50" charset="-128"/>
                <a:ea typeface="メイリオ" panose="020B0604030504040204" pitchFamily="50" charset="-128"/>
              </a:rPr>
              <a:t>時</a:t>
            </a:r>
            <a:r>
              <a:rPr kumimoji="1" lang="ja-JP" altLang="en-US" sz="1200" dirty="0">
                <a:solidFill>
                  <a:srgbClr val="FF0066"/>
                </a:solidFill>
                <a:latin typeface="メイリオ" panose="020B0604030504040204" pitchFamily="50" charset="-128"/>
                <a:ea typeface="メイリオ" panose="020B0604030504040204" pitchFamily="50" charset="-128"/>
              </a:rPr>
              <a:t>に</a:t>
            </a:r>
            <a:r>
              <a:rPr kumimoji="1" lang="ja-JP" altLang="en-US" sz="1200" dirty="0" smtClean="0">
                <a:solidFill>
                  <a:srgbClr val="FF0066"/>
                </a:solidFill>
                <a:latin typeface="メイリオ" panose="020B0604030504040204" pitchFamily="50" charset="-128"/>
                <a:ea typeface="メイリオ" panose="020B0604030504040204" pitchFamily="50" charset="-128"/>
              </a:rPr>
              <a:t>申請者</a:t>
            </a:r>
            <a:r>
              <a:rPr kumimoji="1" lang="ja-JP" altLang="en-US" sz="1200" dirty="0">
                <a:solidFill>
                  <a:srgbClr val="FF0066"/>
                </a:solidFill>
                <a:latin typeface="メイリオ" panose="020B0604030504040204" pitchFamily="50" charset="-128"/>
                <a:ea typeface="メイリオ" panose="020B0604030504040204" pitchFamily="50" charset="-128"/>
              </a:rPr>
              <a:t>名義の</a:t>
            </a:r>
            <a:r>
              <a:rPr kumimoji="1" lang="ja-JP" altLang="en-US" sz="1200" dirty="0" smtClean="0">
                <a:solidFill>
                  <a:srgbClr val="FF0066"/>
                </a:solidFill>
                <a:latin typeface="メイリオ" panose="020B0604030504040204" pitchFamily="50" charset="-128"/>
                <a:ea typeface="メイリオ" panose="020B0604030504040204" pitchFamily="50" charset="-128"/>
              </a:rPr>
              <a:t>メールアドレス宛に送付されています。不明な場合は東広島市建設管理課へお問い合わせください。</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stretch>
            <a:fillRect/>
          </a:stretch>
        </p:blipFill>
        <p:spPr>
          <a:xfrm>
            <a:off x="663194" y="4804704"/>
            <a:ext cx="2844578" cy="2932736"/>
          </a:xfrm>
          <a:prstGeom prst="rect">
            <a:avLst/>
          </a:prstGeom>
        </p:spPr>
      </p:pic>
    </p:spTree>
    <p:extLst>
      <p:ext uri="{BB962C8B-B14F-4D97-AF65-F5344CB8AC3E}">
        <p14:creationId xmlns:p14="http://schemas.microsoft.com/office/powerpoint/2010/main" val="3337050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32128" r="7157" b="22582"/>
          <a:stretch/>
        </p:blipFill>
        <p:spPr>
          <a:xfrm>
            <a:off x="588229" y="1569603"/>
            <a:ext cx="5751675" cy="2108121"/>
          </a:xfrm>
          <a:prstGeom prst="rect">
            <a:avLst/>
          </a:prstGeom>
        </p:spPr>
      </p:pic>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kumimoji="1" lang="zh-TW" altLang="en-US" sz="1600" dirty="0" smtClean="0">
                <a:solidFill>
                  <a:schemeClr val="bg1"/>
                </a:solidFill>
                <a:latin typeface="メイリオ" panose="020B0604030504040204" pitchFamily="50" charset="-128"/>
                <a:ea typeface="メイリオ" panose="020B0604030504040204" pitchFamily="50" charset="-128"/>
              </a:rPr>
              <a:t>電子申請</a:t>
            </a:r>
            <a:r>
              <a:rPr kumimoji="1" lang="ja-JP" altLang="en-US" sz="1600" dirty="0" smtClean="0">
                <a:solidFill>
                  <a:schemeClr val="bg1"/>
                </a:solidFill>
                <a:latin typeface="メイリオ" panose="020B0604030504040204" pitchFamily="50" charset="-128"/>
                <a:ea typeface="メイリオ" panose="020B0604030504040204" pitchFamily="50" charset="-128"/>
              </a:rPr>
              <a:t>の手順　</a:t>
            </a:r>
            <a:r>
              <a:rPr kumimoji="1" lang="ja-JP" altLang="en-US" sz="1600" dirty="0" err="1">
                <a:solidFill>
                  <a:schemeClr val="bg1"/>
                </a:solidFill>
                <a:latin typeface="メイリオ" panose="020B0604030504040204" pitchFamily="50" charset="-128"/>
                <a:ea typeface="メイリオ" panose="020B0604030504040204" pitchFamily="50" charset="-128"/>
              </a:rPr>
              <a:t>ー</a:t>
            </a:r>
            <a:r>
              <a:rPr kumimoji="1" lang="ja-JP" altLang="en-US" sz="1600" dirty="0">
                <a:solidFill>
                  <a:schemeClr val="bg1"/>
                </a:solidFill>
                <a:latin typeface="メイリオ" panose="020B0604030504040204" pitchFamily="50" charset="-128"/>
                <a:ea typeface="メイリオ" panose="020B0604030504040204" pitchFamily="50" charset="-128"/>
              </a:rPr>
              <a:t>各種届出</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endParaRPr kumimoji="1"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（１）各種届出の申請画面を表示する。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4843463" y="1581992"/>
            <a:ext cx="1023937" cy="437308"/>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759528" y="1089453"/>
            <a:ext cx="6222733"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サポートビラのトップメニューにある「申請手続き」の中にある「許可申請」をクリックします。</a:t>
            </a:r>
            <a:endParaRPr kumimoji="1" lang="en-US" altLang="ja-JP" sz="1200" dirty="0" smtClean="0">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A88C5731-C1AB-4A78-8904-6BAA3971EE80}" type="slidenum">
              <a:rPr kumimoji="1" lang="ja-JP" altLang="en-US" sz="1600" smtClean="0"/>
              <a:t>16</a:t>
            </a:fld>
            <a:endParaRPr kumimoji="1" lang="ja-JP" altLang="en-US" sz="1600" dirty="0"/>
          </a:p>
        </p:txBody>
      </p:sp>
      <p:sp>
        <p:nvSpPr>
          <p:cNvPr id="25" name="テキスト ボックス 24"/>
          <p:cNvSpPr txBox="1"/>
          <p:nvPr/>
        </p:nvSpPr>
        <p:spPr>
          <a:xfrm>
            <a:off x="588229" y="4109312"/>
            <a:ext cx="6222733"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許可申請メニューが表示されます。道路工事施行承認申請をクリックすることで、道路工事施行承認申請メニューが表示されます。</a:t>
            </a:r>
            <a:endParaRPr kumimoji="1" lang="en-US" altLang="ja-JP" sz="1200" dirty="0" smtClean="0">
              <a:latin typeface="メイリオ" panose="020B0604030504040204" pitchFamily="50" charset="-128"/>
              <a:ea typeface="メイリオ" panose="020B0604030504040204" pitchFamily="50" charset="-128"/>
            </a:endParaRPr>
          </a:p>
        </p:txBody>
      </p:sp>
      <p:sp>
        <p:nvSpPr>
          <p:cNvPr id="17" name="正方形/長方形 16"/>
          <p:cNvSpPr/>
          <p:nvPr/>
        </p:nvSpPr>
        <p:spPr>
          <a:xfrm>
            <a:off x="4556260" y="2284817"/>
            <a:ext cx="1106352" cy="25234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3"/>
          <a:srcRect b="37143"/>
          <a:stretch/>
        </p:blipFill>
        <p:spPr>
          <a:xfrm>
            <a:off x="588229" y="4647941"/>
            <a:ext cx="5649662" cy="1702059"/>
          </a:xfrm>
          <a:prstGeom prst="rect">
            <a:avLst/>
          </a:prstGeom>
        </p:spPr>
      </p:pic>
      <p:sp>
        <p:nvSpPr>
          <p:cNvPr id="19" name="正方形/長方形 18"/>
          <p:cNvSpPr/>
          <p:nvPr/>
        </p:nvSpPr>
        <p:spPr>
          <a:xfrm>
            <a:off x="588228" y="5654003"/>
            <a:ext cx="2713771" cy="466721"/>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a:stretch>
            <a:fillRect/>
          </a:stretch>
        </p:blipFill>
        <p:spPr>
          <a:xfrm>
            <a:off x="562717" y="6694406"/>
            <a:ext cx="5802697" cy="2750692"/>
          </a:xfrm>
          <a:prstGeom prst="rect">
            <a:avLst/>
          </a:prstGeom>
        </p:spPr>
      </p:pic>
      <p:sp>
        <p:nvSpPr>
          <p:cNvPr id="21" name="正方形/長方形 20"/>
          <p:cNvSpPr/>
          <p:nvPr/>
        </p:nvSpPr>
        <p:spPr>
          <a:xfrm>
            <a:off x="541618" y="8625856"/>
            <a:ext cx="5935382" cy="819242"/>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2821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srcRect b="20026"/>
          <a:stretch/>
        </p:blipFill>
        <p:spPr>
          <a:xfrm>
            <a:off x="556852" y="1267326"/>
            <a:ext cx="6017160" cy="3093846"/>
          </a:xfrm>
          <a:prstGeom prst="rect">
            <a:avLst/>
          </a:prstGeom>
        </p:spPr>
      </p:pic>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kumimoji="1" lang="zh-TW" altLang="en-US" sz="1600" dirty="0" smtClean="0">
                <a:solidFill>
                  <a:schemeClr val="bg1"/>
                </a:solidFill>
                <a:latin typeface="メイリオ" panose="020B0604030504040204" pitchFamily="50" charset="-128"/>
                <a:ea typeface="メイリオ" panose="020B0604030504040204" pitchFamily="50" charset="-128"/>
              </a:rPr>
              <a:t>電子申請</a:t>
            </a:r>
            <a:r>
              <a:rPr kumimoji="1" lang="ja-JP" altLang="en-US" sz="1600" dirty="0" smtClean="0">
                <a:solidFill>
                  <a:schemeClr val="bg1"/>
                </a:solidFill>
                <a:latin typeface="メイリオ" panose="020B0604030504040204" pitchFamily="50" charset="-128"/>
                <a:ea typeface="メイリオ" panose="020B0604030504040204" pitchFamily="50" charset="-128"/>
              </a:rPr>
              <a:t>の手順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各種届出</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（２）道路工事施行承認に対し、届出を提出する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A88C5731-C1AB-4A78-8904-6BAA3971EE80}" type="slidenum">
              <a:rPr kumimoji="1" lang="ja-JP" altLang="en-US" sz="1600" smtClean="0"/>
              <a:t>17</a:t>
            </a:fld>
            <a:endParaRPr kumimoji="1" lang="ja-JP" altLang="en-US" sz="1600" dirty="0"/>
          </a:p>
        </p:txBody>
      </p:sp>
      <p:sp>
        <p:nvSpPr>
          <p:cNvPr id="33" name="テキスト ボックス 32"/>
          <p:cNvSpPr txBox="1"/>
          <p:nvPr/>
        </p:nvSpPr>
        <p:spPr>
          <a:xfrm>
            <a:off x="423512" y="4461699"/>
            <a:ext cx="6053871"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　道路工事施行承認番号を選択し、承認に対し各種届出を提出することができます。</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96518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rotWithShape="1">
          <a:blip r:embed="rId2"/>
          <a:srcRect t="65123"/>
          <a:stretch/>
        </p:blipFill>
        <p:spPr>
          <a:xfrm>
            <a:off x="771315" y="1733568"/>
            <a:ext cx="5802697" cy="959364"/>
          </a:xfrm>
          <a:prstGeom prst="rect">
            <a:avLst/>
          </a:prstGeom>
        </p:spPr>
      </p:pic>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kumimoji="1" lang="zh-TW" altLang="en-US" sz="1600" dirty="0" smtClean="0">
                <a:solidFill>
                  <a:schemeClr val="bg1"/>
                </a:solidFill>
                <a:latin typeface="メイリオ" panose="020B0604030504040204" pitchFamily="50" charset="-128"/>
                <a:ea typeface="メイリオ" panose="020B0604030504040204" pitchFamily="50" charset="-128"/>
              </a:rPr>
              <a:t>電子申請</a:t>
            </a:r>
            <a:r>
              <a:rPr kumimoji="1" lang="ja-JP" altLang="en-US" sz="1600" dirty="0" smtClean="0">
                <a:solidFill>
                  <a:schemeClr val="bg1"/>
                </a:solidFill>
                <a:latin typeface="メイリオ" panose="020B0604030504040204" pitchFamily="50" charset="-128"/>
                <a:ea typeface="メイリオ" panose="020B0604030504040204" pitchFamily="50" charset="-128"/>
              </a:rPr>
              <a:t>の手順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各種届出</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（３）消防署に対し届出を提出する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A88C5731-C1AB-4A78-8904-6BAA3971EE80}" type="slidenum">
              <a:rPr kumimoji="1" lang="ja-JP" altLang="en-US" sz="1600" smtClean="0"/>
              <a:t>18</a:t>
            </a:fld>
            <a:endParaRPr kumimoji="1" lang="ja-JP" altLang="en-US" sz="1600" dirty="0"/>
          </a:p>
        </p:txBody>
      </p:sp>
      <p:sp>
        <p:nvSpPr>
          <p:cNvPr id="30" name="正方形/長方形 29"/>
          <p:cNvSpPr/>
          <p:nvPr/>
        </p:nvSpPr>
        <p:spPr>
          <a:xfrm>
            <a:off x="759528" y="2054243"/>
            <a:ext cx="1926522" cy="638688"/>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59528" y="1089453"/>
            <a:ext cx="6222733" cy="646331"/>
          </a:xfrm>
          <a:prstGeom prst="rect">
            <a:avLst/>
          </a:prstGeom>
          <a:noFill/>
        </p:spPr>
        <p:txBody>
          <a:bodyPr wrap="square" rtlCol="0">
            <a:spAutoFit/>
          </a:bodyPr>
          <a:lstStyle/>
          <a:p>
            <a:r>
              <a:rPr kumimoji="1" lang="ja-JP" altLang="en-US" sz="1200" dirty="0">
                <a:solidFill>
                  <a:srgbClr val="FF0066"/>
                </a:solidFill>
                <a:latin typeface="メイリオ" panose="020B0604030504040204" pitchFamily="50" charset="-128"/>
                <a:ea typeface="メイリオ" panose="020B0604030504040204" pitchFamily="50" charset="-128"/>
              </a:rPr>
              <a:t>消防隊の通行その他消火活動に支障を及ぼすおそれのある道路の工事又は占用する場合は消防への届け出が</a:t>
            </a:r>
            <a:r>
              <a:rPr kumimoji="1" lang="ja-JP" altLang="en-US" sz="1200" dirty="0" smtClean="0">
                <a:solidFill>
                  <a:srgbClr val="FF0066"/>
                </a:solidFill>
                <a:latin typeface="メイリオ" panose="020B0604030504040204" pitchFamily="50" charset="-128"/>
                <a:ea typeface="メイリオ" panose="020B0604030504040204" pitchFamily="50" charset="-128"/>
              </a:rPr>
              <a:t>必要</a:t>
            </a:r>
            <a:r>
              <a:rPr kumimoji="1" lang="ja-JP" altLang="en-US" sz="1200" dirty="0">
                <a:solidFill>
                  <a:srgbClr val="FF0066"/>
                </a:solidFill>
                <a:latin typeface="メイリオ" panose="020B0604030504040204" pitchFamily="50" charset="-128"/>
                <a:ea typeface="メイリオ" panose="020B0604030504040204" pitchFamily="50" charset="-128"/>
              </a:rPr>
              <a:t>と</a:t>
            </a:r>
            <a:r>
              <a:rPr kumimoji="1" lang="ja-JP" altLang="en-US" sz="1200" dirty="0" smtClean="0">
                <a:solidFill>
                  <a:srgbClr val="FF0066"/>
                </a:solidFill>
                <a:latin typeface="メイリオ" panose="020B0604030504040204" pitchFamily="50" charset="-128"/>
                <a:ea typeface="メイリオ" panose="020B0604030504040204" pitchFamily="50" charset="-128"/>
              </a:rPr>
              <a:t>なります。</a:t>
            </a:r>
            <a:endParaRPr kumimoji="1" lang="en-US" altLang="ja-JP" sz="1200" dirty="0">
              <a:solidFill>
                <a:srgbClr val="FF0066"/>
              </a:solidFill>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着手届は、消防署への届出を同時に行うことができます。</a:t>
            </a:r>
            <a:endParaRPr kumimoji="1" lang="en-US" altLang="ja-JP" sz="1200" dirty="0" smtClean="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771315" y="3074777"/>
            <a:ext cx="6053871"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申請を行う場合、着手届・軽易</a:t>
            </a:r>
            <a:r>
              <a:rPr kumimoji="1" lang="ja-JP" altLang="en-US" sz="1200" dirty="0">
                <a:latin typeface="メイリオ" panose="020B0604030504040204" pitchFamily="50" charset="-128"/>
                <a:ea typeface="メイリオ" panose="020B0604030504040204" pitchFamily="50" charset="-128"/>
              </a:rPr>
              <a:t>な変更届</a:t>
            </a:r>
            <a:r>
              <a:rPr kumimoji="1" lang="ja-JP" altLang="en-US" sz="1200" dirty="0" smtClean="0">
                <a:latin typeface="メイリオ" panose="020B0604030504040204" pitchFamily="50" charset="-128"/>
                <a:ea typeface="メイリオ" panose="020B0604030504040204" pitchFamily="50" charset="-128"/>
              </a:rPr>
              <a:t>にて以下のチェックボックスにチェックを入れることで届け出ることができます。</a:t>
            </a:r>
            <a:endParaRPr kumimoji="1" lang="en-US" altLang="ja-JP" sz="1200" dirty="0" smtClean="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rotWithShape="1">
          <a:blip r:embed="rId3"/>
          <a:srcRect b="40193"/>
          <a:stretch/>
        </p:blipFill>
        <p:spPr>
          <a:xfrm>
            <a:off x="709233" y="3528982"/>
            <a:ext cx="5589166" cy="1346453"/>
          </a:xfrm>
          <a:prstGeom prst="rect">
            <a:avLst/>
          </a:prstGeom>
        </p:spPr>
      </p:pic>
      <p:sp>
        <p:nvSpPr>
          <p:cNvPr id="17" name="正方形/長方形 16"/>
          <p:cNvSpPr/>
          <p:nvPr/>
        </p:nvSpPr>
        <p:spPr>
          <a:xfrm>
            <a:off x="785707" y="3689217"/>
            <a:ext cx="5286585" cy="1112199"/>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13819" y="5838552"/>
            <a:ext cx="6053871" cy="461665"/>
          </a:xfrm>
          <a:prstGeom prst="rect">
            <a:avLst/>
          </a:prstGeom>
          <a:noFill/>
        </p:spPr>
        <p:txBody>
          <a:bodyPr wrap="square" rtlCol="0">
            <a:spAutoFit/>
          </a:bodyPr>
          <a:lstStyle/>
          <a:p>
            <a:r>
              <a:rPr kumimoji="1" lang="en-US" altLang="ja-JP" sz="1200" dirty="0" smtClean="0">
                <a:solidFill>
                  <a:srgbClr val="FF0066"/>
                </a:solidFill>
                <a:latin typeface="メイリオ" panose="020B0604030504040204" pitchFamily="50" charset="-128"/>
                <a:ea typeface="メイリオ" panose="020B0604030504040204" pitchFamily="50" charset="-128"/>
              </a:rPr>
              <a:t>※</a:t>
            </a:r>
            <a:r>
              <a:rPr kumimoji="1" lang="ja-JP" altLang="en-US" sz="1200" dirty="0" smtClean="0">
                <a:solidFill>
                  <a:srgbClr val="FF0066"/>
                </a:solidFill>
                <a:latin typeface="メイリオ" panose="020B0604030504040204" pitchFamily="50" charset="-128"/>
                <a:ea typeface="メイリオ" panose="020B0604030504040204" pitchFamily="50" charset="-128"/>
              </a:rPr>
              <a:t>消防署への届出については、管轄する消防署・分署へお問い合わせください。</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163112688"/>
              </p:ext>
            </p:extLst>
          </p:nvPr>
        </p:nvGraphicFramePr>
        <p:xfrm>
          <a:off x="715255" y="6220555"/>
          <a:ext cx="5427487" cy="1817280"/>
        </p:xfrm>
        <a:graphic>
          <a:graphicData uri="http://schemas.openxmlformats.org/drawingml/2006/table">
            <a:tbl>
              <a:tblPr/>
              <a:tblGrid>
                <a:gridCol w="684037">
                  <a:extLst>
                    <a:ext uri="{9D8B030D-6E8A-4147-A177-3AD203B41FA5}">
                      <a16:colId xmlns="" xmlns:a16="http://schemas.microsoft.com/office/drawing/2014/main" val="3868272202"/>
                    </a:ext>
                  </a:extLst>
                </a:gridCol>
                <a:gridCol w="1504950">
                  <a:extLst>
                    <a:ext uri="{9D8B030D-6E8A-4147-A177-3AD203B41FA5}">
                      <a16:colId xmlns="" xmlns:a16="http://schemas.microsoft.com/office/drawing/2014/main" val="1975735776"/>
                    </a:ext>
                  </a:extLst>
                </a:gridCol>
                <a:gridCol w="742950">
                  <a:extLst>
                    <a:ext uri="{9D8B030D-6E8A-4147-A177-3AD203B41FA5}">
                      <a16:colId xmlns="" xmlns:a16="http://schemas.microsoft.com/office/drawing/2014/main" val="3919525794"/>
                    </a:ext>
                  </a:extLst>
                </a:gridCol>
                <a:gridCol w="704850">
                  <a:extLst>
                    <a:ext uri="{9D8B030D-6E8A-4147-A177-3AD203B41FA5}">
                      <a16:colId xmlns="" xmlns:a16="http://schemas.microsoft.com/office/drawing/2014/main" val="3242198428"/>
                    </a:ext>
                  </a:extLst>
                </a:gridCol>
                <a:gridCol w="1790700">
                  <a:extLst>
                    <a:ext uri="{9D8B030D-6E8A-4147-A177-3AD203B41FA5}">
                      <a16:colId xmlns="" xmlns:a16="http://schemas.microsoft.com/office/drawing/2014/main" val="1532944411"/>
                    </a:ext>
                  </a:extLst>
                </a:gridCol>
              </a:tblGrid>
              <a:tr h="152764">
                <a:tc gridSpan="2">
                  <a:txBody>
                    <a:bodyPr/>
                    <a:lstStyle/>
                    <a:p>
                      <a:pPr algn="ctr"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消防署</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TEL</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FAX</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e-mail</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748728448"/>
                  </a:ext>
                </a:extLst>
              </a:tr>
              <a:tr h="152764">
                <a:tc>
                  <a:txBody>
                    <a:bodyPr/>
                    <a:lstStyle/>
                    <a:p>
                      <a:pPr algn="l" fontAlgn="ctr"/>
                      <a:r>
                        <a:rPr lang="zh-TW" altLang="en-US" sz="700" b="0" i="0" u="none" strike="noStrike">
                          <a:solidFill>
                            <a:srgbClr val="000000"/>
                          </a:solidFill>
                          <a:effectLst/>
                          <a:latin typeface="游ゴシック" panose="020B0400000000000000" pitchFamily="50" charset="-128"/>
                          <a:ea typeface="游ゴシック" panose="020B0400000000000000" pitchFamily="50" charset="-128"/>
                        </a:rPr>
                        <a:t>東広島消防署</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zh-CN" altLang="en-US" sz="700" b="0" i="0" u="none" strike="noStrike">
                          <a:solidFill>
                            <a:srgbClr val="000000"/>
                          </a:solidFill>
                          <a:effectLst/>
                          <a:latin typeface="游ゴシック" panose="020B0400000000000000" pitchFamily="50" charset="-128"/>
                          <a:ea typeface="游ゴシック" panose="020B0400000000000000" pitchFamily="50" charset="-128"/>
                        </a:rPr>
                        <a:t>本署（西条町）</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082-422-6567</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082-422-8119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hgh226567@city.higashihiroshima.lg.jp</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800054354"/>
                  </a:ext>
                </a:extLst>
              </a:tr>
              <a:tr h="152764">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西分署（八本松町・志和町）</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082-428-0119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082-428-0119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hgh280119@city.higashihiroshima.lg.jp</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03172530"/>
                  </a:ext>
                </a:extLst>
              </a:tr>
              <a:tr h="152764">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高屋分署（高屋町）</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082-491-0119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082-491-0119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hgh910119@city.higashihiroshima.lg.jp</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138039964"/>
                  </a:ext>
                </a:extLst>
              </a:tr>
              <a:tr h="152764">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南分署（黒瀬町）</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0823-82-0119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0823-82-0119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hgh820119@city.higashihiroshima.lg.jp</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94032891"/>
                  </a:ext>
                </a:extLst>
              </a:tr>
              <a:tr h="152764">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北分署（豊栄町・福富町）</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082-432-2119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082-432-2119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hgh322119@city.higashihiroshima.lg.jp</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81421933"/>
                  </a:ext>
                </a:extLst>
              </a:tr>
              <a:tr h="152764">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東分署（河内町）</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082-437-0119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082-437-0119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hgh370119@city.higashihiroshima.lg.jp</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50169294"/>
                  </a:ext>
                </a:extLst>
              </a:tr>
              <a:tr h="152764">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安芸津分署（安芸津町）</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0846-45-0119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0846-45-3993</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hgh450119@city.higashihiroshima.lg.jp</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05959117"/>
                  </a:ext>
                </a:extLst>
              </a:tr>
              <a:tr h="221202">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竹原消防署</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本署（竹原市）</a:t>
                      </a: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忠海地区を除く</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0846-23-0119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0846-22-0957</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hgh220119@city.higashihiroshima.lg.jp</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66893745"/>
                  </a:ext>
                </a:extLst>
              </a:tr>
              <a:tr h="152764">
                <a:tc>
                  <a:txBody>
                    <a:bodyPr/>
                    <a:lstStyle/>
                    <a:p>
                      <a:pPr algn="l"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700" b="0" i="0" u="none" strike="noStrike">
                          <a:solidFill>
                            <a:srgbClr val="000000"/>
                          </a:solidFill>
                          <a:effectLst/>
                          <a:latin typeface="游ゴシック" panose="020B0400000000000000" pitchFamily="50" charset="-128"/>
                          <a:ea typeface="游ゴシック" panose="020B0400000000000000" pitchFamily="50" charset="-128"/>
                        </a:rPr>
                        <a:t>忠海分署（忠海地区）</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0846-26-0420</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0846-26-0420</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游ゴシック" panose="020B0400000000000000" pitchFamily="50" charset="-128"/>
                          <a:ea typeface="游ゴシック" panose="020B0400000000000000" pitchFamily="50" charset="-128"/>
                        </a:rPr>
                        <a:t>hgh260420@city.higashihiroshima.lg.jp</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725663196"/>
                  </a:ext>
                </a:extLst>
              </a:tr>
              <a:tr h="221202">
                <a:tc>
                  <a:txBody>
                    <a:bodyPr/>
                    <a:lstStyle/>
                    <a:p>
                      <a:pPr algn="l" fontAlgn="ctr"/>
                      <a:r>
                        <a:rPr lang="zh-TW" altLang="en-US" sz="700" b="0" i="0" u="none" strike="noStrike" dirty="0">
                          <a:solidFill>
                            <a:srgbClr val="000000"/>
                          </a:solidFill>
                          <a:effectLst/>
                          <a:latin typeface="游ゴシック" panose="020B0400000000000000" pitchFamily="50" charset="-128"/>
                          <a:ea typeface="游ゴシック" panose="020B0400000000000000" pitchFamily="50" charset="-128"/>
                        </a:rPr>
                        <a:t>大崎上島消防署（大崎上島町）</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a:solidFill>
                            <a:srgbClr val="000000"/>
                          </a:solidFill>
                          <a:effectLst/>
                          <a:latin typeface="游ゴシック" panose="020B0400000000000000" pitchFamily="50" charset="-128"/>
                          <a:ea typeface="游ゴシック" panose="020B0400000000000000" pitchFamily="50" charset="-128"/>
                        </a:rPr>
                        <a:t>0846-65-2056</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rPr>
                        <a:t>0846-65-3519</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游ゴシック" panose="020B0400000000000000" pitchFamily="50" charset="-128"/>
                          <a:ea typeface="游ゴシック" panose="020B0400000000000000" pitchFamily="50" charset="-128"/>
                        </a:rPr>
                        <a:t>hgh652056@city.higashihiroshima.lg.jp</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795180318"/>
                  </a:ext>
                </a:extLst>
              </a:tr>
            </a:tbl>
          </a:graphicData>
        </a:graphic>
      </p:graphicFrame>
      <p:sp>
        <p:nvSpPr>
          <p:cNvPr id="22" name="テキスト ボックス 21"/>
          <p:cNvSpPr txBox="1"/>
          <p:nvPr/>
        </p:nvSpPr>
        <p:spPr>
          <a:xfrm>
            <a:off x="613820" y="5181749"/>
            <a:ext cx="6053871" cy="461665"/>
          </a:xfrm>
          <a:prstGeom prst="rect">
            <a:avLst/>
          </a:prstGeom>
          <a:noFill/>
        </p:spPr>
        <p:txBody>
          <a:bodyPr wrap="square" rtlCol="0">
            <a:spAutoFit/>
          </a:bodyPr>
          <a:lstStyle/>
          <a:p>
            <a:r>
              <a:rPr kumimoji="1" lang="en-US" altLang="ja-JP" sz="1200" dirty="0" smtClean="0">
                <a:solidFill>
                  <a:srgbClr val="FF0066"/>
                </a:solidFill>
                <a:latin typeface="メイリオ" panose="020B0604030504040204" pitchFamily="50" charset="-128"/>
                <a:ea typeface="メイリオ" panose="020B0604030504040204" pitchFamily="50" charset="-128"/>
              </a:rPr>
              <a:t>※</a:t>
            </a:r>
            <a:r>
              <a:rPr kumimoji="1" lang="ja-JP" altLang="en-US" sz="1200" dirty="0" smtClean="0">
                <a:solidFill>
                  <a:srgbClr val="FF0066"/>
                </a:solidFill>
                <a:latin typeface="メイリオ" panose="020B0604030504040204" pitchFamily="50" charset="-128"/>
                <a:ea typeface="メイリオ" panose="020B0604030504040204" pitchFamily="50" charset="-128"/>
              </a:rPr>
              <a:t>消防署への届出を行った場合、届け出内容は消防署、申請者様双方へ送られます。</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a:p>
            <a:r>
              <a:rPr kumimoji="1" lang="ja-JP" altLang="en-US" sz="1200" dirty="0" smtClean="0">
                <a:solidFill>
                  <a:srgbClr val="FF0066"/>
                </a:solidFill>
                <a:latin typeface="メイリオ" panose="020B0604030504040204" pitchFamily="50" charset="-128"/>
                <a:ea typeface="メイリオ" panose="020B0604030504040204" pitchFamily="50" charset="-128"/>
              </a:rPr>
              <a:t>　送信内容の確認は送付されたメールにて行ってください。</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65238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メイリオ" panose="020B0604030504040204" pitchFamily="50" charset="-128"/>
                <a:ea typeface="メイリオ" panose="020B0604030504040204" pitchFamily="50" charset="-128"/>
              </a:rPr>
              <a:t>目次</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49539" y="1129150"/>
            <a:ext cx="6222733" cy="563231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１．申請の注意点と流れ・・・・・・・・・・・３</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２．</a:t>
            </a:r>
            <a:r>
              <a:rPr kumimoji="1" lang="ja-JP" altLang="en-US" dirty="0">
                <a:latin typeface="メイリオ" panose="020B0604030504040204" pitchFamily="50" charset="-128"/>
                <a:ea typeface="メイリオ" panose="020B0604030504040204" pitchFamily="50" charset="-128"/>
              </a:rPr>
              <a:t>アカウント</a:t>
            </a:r>
            <a:r>
              <a:rPr kumimoji="1" lang="ja-JP" altLang="en-US" dirty="0" smtClean="0">
                <a:latin typeface="メイリオ" panose="020B0604030504040204" pitchFamily="50" charset="-128"/>
                <a:ea typeface="メイリオ" panose="020B0604030504040204" pitchFamily="50" charset="-128"/>
              </a:rPr>
              <a:t>の</a:t>
            </a:r>
            <a:r>
              <a:rPr kumimoji="1" lang="ja-JP" altLang="en-US" dirty="0">
                <a:latin typeface="メイリオ" panose="020B0604030504040204" pitchFamily="50" charset="-128"/>
                <a:ea typeface="メイリオ" panose="020B0604030504040204" pitchFamily="50" charset="-128"/>
              </a:rPr>
              <a:t>新規</a:t>
            </a:r>
            <a:r>
              <a:rPr kumimoji="1" lang="ja-JP" altLang="en-US" dirty="0" smtClean="0">
                <a:latin typeface="メイリオ" panose="020B0604030504040204" pitchFamily="50" charset="-128"/>
                <a:ea typeface="メイリオ" panose="020B0604030504040204" pitchFamily="50" charset="-128"/>
              </a:rPr>
              <a:t>登録</a:t>
            </a:r>
            <a:endParaRPr kumimoji="1" lang="en-US" altLang="ja-JP" dirty="0" smtClean="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・新規登録画面・・・・・・・・・・・・・</a:t>
            </a:r>
            <a:r>
              <a:rPr kumimoji="1" lang="ja-JP" altLang="en-US" dirty="0">
                <a:latin typeface="メイリオ" panose="020B0604030504040204" pitchFamily="50" charset="-128"/>
                <a:ea typeface="メイリオ" panose="020B0604030504040204" pitchFamily="50" charset="-128"/>
              </a:rPr>
              <a:t>４</a:t>
            </a:r>
            <a:endParaRPr kumimoji="1" lang="en-US" altLang="ja-JP" dirty="0" smtClean="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メール認証</a:t>
            </a:r>
            <a:r>
              <a:rPr kumimoji="1" lang="ja-JP" altLang="en-US" dirty="0" smtClean="0">
                <a:latin typeface="メイリオ" panose="020B0604030504040204" pitchFamily="50" charset="-128"/>
                <a:ea typeface="メイリオ" panose="020B0604030504040204" pitchFamily="50" charset="-128"/>
              </a:rPr>
              <a:t>・・・・・・・・・・・・・・５</a:t>
            </a:r>
            <a:endParaRPr kumimoji="1" lang="en-US" altLang="ja-JP" dirty="0" smtClean="0">
              <a:latin typeface="メイリオ" panose="020B0604030504040204" pitchFamily="50" charset="-128"/>
              <a:ea typeface="メイリオ" panose="020B0604030504040204" pitchFamily="50" charset="-128"/>
            </a:endParaRPr>
          </a:p>
          <a:p>
            <a:r>
              <a:rPr kumimoji="1" lang="en-US" altLang="ja-JP" dirty="0" smtClean="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・会社情報の登録・・・・・・・・・・・・７</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３．電子</a:t>
            </a:r>
            <a:r>
              <a:rPr kumimoji="1" lang="ja-JP" altLang="en-US" dirty="0">
                <a:latin typeface="メイリオ" panose="020B0604030504040204" pitchFamily="50" charset="-128"/>
                <a:ea typeface="メイリオ" panose="020B0604030504040204" pitchFamily="50" charset="-128"/>
              </a:rPr>
              <a:t>申請の</a:t>
            </a:r>
            <a:r>
              <a:rPr kumimoji="1" lang="ja-JP" altLang="en-US" dirty="0" smtClean="0">
                <a:latin typeface="メイリオ" panose="020B0604030504040204" pitchFamily="50" charset="-128"/>
                <a:ea typeface="メイリオ" panose="020B0604030504040204" pitchFamily="50" charset="-128"/>
              </a:rPr>
              <a:t>手順</a:t>
            </a:r>
            <a:endParaRPr kumimoji="1" lang="en-US" altLang="ja-JP" dirty="0" smtClean="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・新規／更新申請・・・</a:t>
            </a:r>
            <a:r>
              <a:rPr kumimoji="1" lang="ja-JP" altLang="en-US" dirty="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・９</a:t>
            </a:r>
            <a:endParaRPr kumimoji="1" lang="en-US" altLang="ja-JP" dirty="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・申請内容の補正・・・</a:t>
            </a:r>
            <a:r>
              <a:rPr kumimoji="1" lang="ja-JP" altLang="en-US" dirty="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・１２</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endParaRPr kumimoji="1" lang="ja-JP" altLang="en-US"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A88C5731-C1AB-4A78-8904-6BAA3971EE80}" type="slidenum">
              <a:rPr kumimoji="1" lang="ja-JP" altLang="en-US" sz="1600" smtClean="0"/>
              <a:t>2</a:t>
            </a:fld>
            <a:endParaRPr kumimoji="1" lang="ja-JP" altLang="en-US" sz="1600" dirty="0"/>
          </a:p>
        </p:txBody>
      </p:sp>
    </p:spTree>
    <p:extLst>
      <p:ext uri="{BB962C8B-B14F-4D97-AF65-F5344CB8AC3E}">
        <p14:creationId xmlns:p14="http://schemas.microsoft.com/office/powerpoint/2010/main" val="4136748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r>
              <a:rPr kumimoji="1" lang="ja-JP" altLang="en-US" sz="1600" dirty="0">
                <a:solidFill>
                  <a:schemeClr val="bg1"/>
                </a:solidFill>
                <a:latin typeface="メイリオ" panose="020B0604030504040204" pitchFamily="50" charset="-128"/>
                <a:ea typeface="メイリオ" panose="020B0604030504040204" pitchFamily="50" charset="-128"/>
              </a:rPr>
              <a:t>申請の</a:t>
            </a:r>
            <a:r>
              <a:rPr kumimoji="1" lang="ja-JP" altLang="en-US" sz="1600" dirty="0" smtClean="0">
                <a:solidFill>
                  <a:schemeClr val="bg1"/>
                </a:solidFill>
                <a:latin typeface="メイリオ" panose="020B0604030504040204" pitchFamily="50" charset="-128"/>
                <a:ea typeface="メイリオ" panose="020B0604030504040204" pitchFamily="50" charset="-128"/>
              </a:rPr>
              <a:t>注意点と流れ</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　電子申請の注意点</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35739" y="1055161"/>
            <a:ext cx="6222733" cy="830997"/>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申請</a:t>
            </a:r>
            <a:r>
              <a:rPr kumimoji="1" lang="ja-JP" altLang="en-US" sz="1200" dirty="0">
                <a:latin typeface="メイリオ" panose="020B0604030504040204" pitchFamily="50" charset="-128"/>
                <a:ea typeface="メイリオ" panose="020B0604030504040204" pitchFamily="50" charset="-128"/>
              </a:rPr>
              <a:t>サイトは、操作が行われない状態</a:t>
            </a:r>
            <a:r>
              <a:rPr kumimoji="1" lang="ja-JP" altLang="en-US" sz="1200" dirty="0" smtClean="0">
                <a:latin typeface="メイリオ" panose="020B0604030504040204" pitchFamily="50" charset="-128"/>
                <a:ea typeface="メイリオ" panose="020B0604030504040204" pitchFamily="50" charset="-128"/>
              </a:rPr>
              <a:t>が一定時間続く</a:t>
            </a:r>
            <a:r>
              <a:rPr kumimoji="1" lang="ja-JP" altLang="en-US" sz="1200" dirty="0">
                <a:latin typeface="メイリオ" panose="020B0604030504040204" pitchFamily="50" charset="-128"/>
                <a:ea typeface="メイリオ" panose="020B0604030504040204" pitchFamily="50" charset="-128"/>
              </a:rPr>
              <a:t>と自動ログアウトされてしまいます</a:t>
            </a:r>
            <a:r>
              <a:rPr kumimoji="1" lang="ja-JP" altLang="en-US" sz="1200" dirty="0" smtClean="0">
                <a:latin typeface="メイリオ" panose="020B0604030504040204" pitchFamily="50" charset="-128"/>
                <a:ea typeface="メイリオ" panose="020B0604030504040204" pitchFamily="50" charset="-128"/>
              </a:rPr>
              <a:t>。申請のための入力が途中であった場合、入力した内容が消えてしまう可能性がありますので</a:t>
            </a:r>
            <a:r>
              <a:rPr kumimoji="1" lang="ja-JP" altLang="en-US" sz="1200" dirty="0">
                <a:latin typeface="メイリオ" panose="020B0604030504040204" pitchFamily="50" charset="-128"/>
                <a:ea typeface="メイリオ" panose="020B0604030504040204" pitchFamily="50" charset="-128"/>
              </a:rPr>
              <a:t>ご注意ください。</a:t>
            </a:r>
          </a:p>
          <a:p>
            <a:r>
              <a:rPr kumimoji="1" lang="en-US" altLang="ja-JP" sz="1200" dirty="0" smtClean="0">
                <a:latin typeface="メイリオ" panose="020B0604030504040204" pitchFamily="50" charset="-128"/>
                <a:ea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rPr>
              <a:t>消えて</a:t>
            </a:r>
            <a:r>
              <a:rPr kumimoji="1" lang="ja-JP" altLang="en-US" sz="1200" dirty="0">
                <a:latin typeface="メイリオ" panose="020B0604030504040204" pitchFamily="50" charset="-128"/>
                <a:ea typeface="メイリオ" panose="020B0604030504040204" pitchFamily="50" charset="-128"/>
              </a:rPr>
              <a:t>しまった場合は、再度入力が必要となります</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429862" y="2399001"/>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　道路工事施行承認申請（電子申請）の</a:t>
            </a:r>
            <a:r>
              <a:rPr kumimoji="1" lang="ja-JP" altLang="en-US" sz="1400" dirty="0">
                <a:solidFill>
                  <a:schemeClr val="tx1"/>
                </a:solidFill>
                <a:latin typeface="メイリオ" panose="020B0604030504040204" pitchFamily="50" charset="-128"/>
                <a:ea typeface="メイリオ" panose="020B0604030504040204" pitchFamily="50" charset="-128"/>
              </a:rPr>
              <a:t>流れ</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2041352" y="3511350"/>
            <a:ext cx="3840485" cy="692251"/>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事業者ポータルサイト</a:t>
            </a:r>
            <a:endParaRPr kumimoji="1" lang="en-US" altLang="ja-JP"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tx1"/>
                </a:solidFill>
                <a:latin typeface="メイリオ" panose="020B0604030504040204" pitchFamily="50" charset="-128"/>
                <a:ea typeface="メイリオ" panose="020B0604030504040204" pitchFamily="50" charset="-128"/>
              </a:rPr>
              <a:t>アカウント新規登録</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2041352" y="4464533"/>
            <a:ext cx="3840485" cy="692251"/>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会社情報・利用者情報の登録</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2041352" y="5495176"/>
            <a:ext cx="3840485" cy="692251"/>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申請書入力・送信</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1" name="ホームベース 10"/>
          <p:cNvSpPr/>
          <p:nvPr/>
        </p:nvSpPr>
        <p:spPr>
          <a:xfrm rot="5400000">
            <a:off x="-1692286" y="6244670"/>
            <a:ext cx="6215919" cy="712346"/>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ホームベース 11"/>
          <p:cNvSpPr/>
          <p:nvPr/>
        </p:nvSpPr>
        <p:spPr>
          <a:xfrm rot="5400000">
            <a:off x="-751421" y="5303807"/>
            <a:ext cx="4334188" cy="712346"/>
          </a:xfrm>
          <a:prstGeom prst="homePlate">
            <a:avLst/>
          </a:prstGeom>
          <a:solidFill>
            <a:schemeClr val="accent6">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82880" y="6298196"/>
            <a:ext cx="492443" cy="605294"/>
          </a:xfrm>
          <a:prstGeom prst="rect">
            <a:avLst/>
          </a:prstGeom>
          <a:noFill/>
        </p:spPr>
        <p:txBody>
          <a:bodyPr vert="eaVert" wrap="none" rtlCol="0">
            <a:spAutoFit/>
          </a:bodyPr>
          <a:lstStyle/>
          <a:p>
            <a:r>
              <a:rPr kumimoji="1" lang="ja-JP" altLang="en-US" sz="2000" dirty="0" smtClean="0">
                <a:latin typeface="メイリオ" panose="020B0604030504040204" pitchFamily="50" charset="-128"/>
                <a:ea typeface="メイリオ" panose="020B0604030504040204" pitchFamily="50" charset="-128"/>
              </a:rPr>
              <a:t>申請</a:t>
            </a:r>
            <a:endParaRPr kumimoji="1" lang="ja-JP" altLang="en-US" sz="2000" dirty="0">
              <a:latin typeface="メイリオ" panose="020B0604030504040204" pitchFamily="50" charset="-128"/>
              <a:ea typeface="メイリオ" panose="020B0604030504040204" pitchFamily="50" charset="-128"/>
            </a:endParaRPr>
          </a:p>
        </p:txBody>
      </p:sp>
      <p:sp>
        <p:nvSpPr>
          <p:cNvPr id="16" name="正方形/長方形 15"/>
          <p:cNvSpPr/>
          <p:nvPr/>
        </p:nvSpPr>
        <p:spPr>
          <a:xfrm>
            <a:off x="2041350" y="7690538"/>
            <a:ext cx="3840485" cy="1063919"/>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審査完了</a:t>
            </a:r>
            <a:endParaRPr kumimoji="1" lang="en-US" altLang="ja-JP"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400" dirty="0" smtClean="0">
                <a:solidFill>
                  <a:schemeClr val="tx1"/>
                </a:solidFill>
                <a:latin typeface="メイリオ" panose="020B0604030504040204" pitchFamily="50" charset="-128"/>
                <a:ea typeface="メイリオ" panose="020B0604030504040204" pitchFamily="50" charset="-128"/>
              </a:rPr>
              <a:t>　審査完了後、承認書を交付します。</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pPr algn="ctr"/>
            <a:r>
              <a:rPr kumimoji="1" lang="en-US" altLang="ja-JP" sz="1400" u="sng" dirty="0" smtClean="0">
                <a:solidFill>
                  <a:schemeClr val="tx1"/>
                </a:solidFill>
                <a:latin typeface="メイリオ" panose="020B0604030504040204" pitchFamily="50" charset="-128"/>
                <a:ea typeface="メイリオ" panose="020B0604030504040204" pitchFamily="50" charset="-128"/>
              </a:rPr>
              <a:t>※</a:t>
            </a:r>
            <a:r>
              <a:rPr kumimoji="1" lang="ja-JP" altLang="en-US" sz="1400" u="sng" dirty="0" smtClean="0">
                <a:solidFill>
                  <a:schemeClr val="tx1"/>
                </a:solidFill>
                <a:latin typeface="メイリオ" panose="020B0604030504040204" pitchFamily="50" charset="-128"/>
                <a:ea typeface="メイリオ" panose="020B0604030504040204" pitchFamily="50" charset="-128"/>
              </a:rPr>
              <a:t>承認書</a:t>
            </a:r>
            <a:r>
              <a:rPr kumimoji="1" lang="ja-JP" altLang="en-US" sz="1400" u="sng" dirty="0">
                <a:solidFill>
                  <a:schemeClr val="tx1"/>
                </a:solidFill>
                <a:latin typeface="メイリオ" panose="020B0604030504040204" pitchFamily="50" charset="-128"/>
                <a:ea typeface="メイリオ" panose="020B0604030504040204" pitchFamily="50" charset="-128"/>
              </a:rPr>
              <a:t>は窓口交付となりますので審査完了メール到達後、受取にお越しください。</a:t>
            </a:r>
            <a:endParaRPr kumimoji="1" lang="en-US" altLang="ja-JP" sz="1400" u="sng" dirty="0" smtClean="0">
              <a:solidFill>
                <a:schemeClr val="tx1"/>
              </a:solidFill>
              <a:latin typeface="メイリオ" panose="020B0604030504040204" pitchFamily="50" charset="-128"/>
              <a:ea typeface="メイリオ"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A88C5731-C1AB-4A78-8904-6BAA3971EE80}" type="slidenum">
              <a:rPr kumimoji="1" lang="ja-JP" altLang="en-US" sz="1600" smtClean="0"/>
              <a:t>3</a:t>
            </a:fld>
            <a:endParaRPr kumimoji="1" lang="ja-JP" altLang="en-US" sz="1600" dirty="0"/>
          </a:p>
        </p:txBody>
      </p:sp>
      <p:sp>
        <p:nvSpPr>
          <p:cNvPr id="17" name="ホームベース 16"/>
          <p:cNvSpPr/>
          <p:nvPr/>
        </p:nvSpPr>
        <p:spPr>
          <a:xfrm rot="5400000">
            <a:off x="437187" y="4128623"/>
            <a:ext cx="1983828" cy="712346"/>
          </a:xfrm>
          <a:prstGeom prst="homePlate">
            <a:avLst/>
          </a:prstGeom>
          <a:solidFill>
            <a:schemeClr val="accent6">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182880" y="3821712"/>
            <a:ext cx="492443" cy="1118255"/>
          </a:xfrm>
          <a:prstGeom prst="rect">
            <a:avLst/>
          </a:prstGeom>
          <a:noFill/>
        </p:spPr>
        <p:txBody>
          <a:bodyPr vert="eaVert" wrap="none" rtlCol="0">
            <a:spAutoFit/>
          </a:bodyPr>
          <a:lstStyle/>
          <a:p>
            <a:r>
              <a:rPr kumimoji="1" lang="ja-JP" altLang="en-US" sz="2000" dirty="0" smtClean="0">
                <a:latin typeface="メイリオ" panose="020B0604030504040204" pitchFamily="50" charset="-128"/>
                <a:ea typeface="メイリオ" panose="020B0604030504040204" pitchFamily="50" charset="-128"/>
              </a:rPr>
              <a:t>初期登録</a:t>
            </a:r>
            <a:endParaRPr kumimoji="1" lang="ja-JP" altLang="en-US" sz="2000"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3396343" y="6826386"/>
            <a:ext cx="2485492" cy="692251"/>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補正指示・再申請</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1" name="下矢印 20"/>
          <p:cNvSpPr/>
          <p:nvPr/>
        </p:nvSpPr>
        <p:spPr>
          <a:xfrm>
            <a:off x="2477821" y="6702109"/>
            <a:ext cx="522514" cy="940804"/>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041349" y="6327165"/>
            <a:ext cx="1569660" cy="369332"/>
          </a:xfrm>
          <a:prstGeom prst="rect">
            <a:avLst/>
          </a:prstGeom>
          <a:noFill/>
        </p:spPr>
        <p:txBody>
          <a:bodyPr wrap="none" rtlCol="0">
            <a:spAutoFit/>
          </a:bodyPr>
          <a:lstStyle/>
          <a:p>
            <a:r>
              <a:rPr kumimoji="1" lang="ja-JP" altLang="en-US" dirty="0" smtClean="0"/>
              <a:t>＜補正なし＞</a:t>
            </a:r>
            <a:endParaRPr kumimoji="1" lang="ja-JP" altLang="en-US" dirty="0"/>
          </a:p>
        </p:txBody>
      </p:sp>
      <p:sp>
        <p:nvSpPr>
          <p:cNvPr id="23" name="テキスト ボックス 22"/>
          <p:cNvSpPr txBox="1"/>
          <p:nvPr/>
        </p:nvSpPr>
        <p:spPr>
          <a:xfrm>
            <a:off x="3854259" y="6340165"/>
            <a:ext cx="1569660" cy="369332"/>
          </a:xfrm>
          <a:prstGeom prst="rect">
            <a:avLst/>
          </a:prstGeom>
          <a:noFill/>
        </p:spPr>
        <p:txBody>
          <a:bodyPr wrap="none" rtlCol="0">
            <a:spAutoFit/>
          </a:bodyPr>
          <a:lstStyle/>
          <a:p>
            <a:r>
              <a:rPr kumimoji="1" lang="ja-JP" altLang="en-US" dirty="0" smtClean="0"/>
              <a:t>＜補正あり＞</a:t>
            </a:r>
            <a:endParaRPr kumimoji="1" lang="ja-JP" altLang="en-US" dirty="0"/>
          </a:p>
        </p:txBody>
      </p:sp>
      <p:sp>
        <p:nvSpPr>
          <p:cNvPr id="25" name="テキスト ボックス 24"/>
          <p:cNvSpPr txBox="1"/>
          <p:nvPr/>
        </p:nvSpPr>
        <p:spPr>
          <a:xfrm>
            <a:off x="1168043" y="7968203"/>
            <a:ext cx="492443" cy="861774"/>
          </a:xfrm>
          <a:prstGeom prst="rect">
            <a:avLst/>
          </a:prstGeom>
          <a:noFill/>
        </p:spPr>
        <p:txBody>
          <a:bodyPr vert="eaVert" wrap="none" rtlCol="0">
            <a:spAutoFit/>
          </a:bodyPr>
          <a:lstStyle/>
          <a:p>
            <a:r>
              <a:rPr kumimoji="1" lang="ja-JP" altLang="en-US" sz="2000" dirty="0" smtClean="0">
                <a:latin typeface="メイリオ" panose="020B0604030504040204" pitchFamily="50" charset="-128"/>
                <a:ea typeface="メイリオ" panose="020B0604030504040204" pitchFamily="50" charset="-128"/>
              </a:rPr>
              <a:t>承認後</a:t>
            </a:r>
            <a:endParaRPr kumimoji="1" lang="ja-JP" altLang="en-US" sz="2000"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620689" y="3049685"/>
            <a:ext cx="5993868" cy="461665"/>
          </a:xfrm>
          <a:prstGeom prst="rect">
            <a:avLst/>
          </a:prstGeom>
          <a:noFill/>
        </p:spPr>
        <p:txBody>
          <a:bodyPr wrap="square" rtlCol="0">
            <a:spAutoFit/>
          </a:bodyPr>
          <a:lstStyle/>
          <a:p>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「初期登録」は、サポートビラ（東広島市事業者ポータルサイト）のアカウントを有していない方のみ必要です。</a:t>
            </a:r>
            <a:endParaRPr kumimoji="1" lang="ja-JP" altLang="en-US" sz="1200" b="1" dirty="0">
              <a:solidFill>
                <a:srgbClr val="FF0000"/>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620688" y="2992582"/>
            <a:ext cx="5993868" cy="23156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041350" y="8870870"/>
            <a:ext cx="3840485" cy="692251"/>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着手届・完了届入力・送信</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9836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985" y="6589085"/>
            <a:ext cx="5479226" cy="2431591"/>
          </a:xfrm>
          <a:prstGeom prst="rect">
            <a:avLst/>
          </a:prstGeom>
        </p:spPr>
      </p:pic>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2"/>
            </a:pPr>
            <a:r>
              <a:rPr kumimoji="1" lang="ja-JP" altLang="en-US" sz="1600" dirty="0" smtClean="0">
                <a:solidFill>
                  <a:schemeClr val="bg1"/>
                </a:solidFill>
                <a:latin typeface="メイリオ" panose="020B0604030504040204" pitchFamily="50" charset="-128"/>
                <a:ea typeface="メイリオ" panose="020B0604030504040204" pitchFamily="50" charset="-128"/>
              </a:rPr>
              <a:t>アカウントの</a:t>
            </a:r>
            <a:r>
              <a:rPr kumimoji="1" lang="ja-JP" altLang="en-US" sz="1600" dirty="0">
                <a:solidFill>
                  <a:schemeClr val="bg1"/>
                </a:solidFill>
                <a:latin typeface="メイリオ" panose="020B0604030504040204" pitchFamily="50" charset="-128"/>
                <a:ea typeface="メイリオ" panose="020B0604030504040204" pitchFamily="50" charset="-128"/>
              </a:rPr>
              <a:t>新規登録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新規登録画面</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（１）サポートビラ（東広島市事業者ポータルサイト）にアクセスする。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909223" y="1085816"/>
            <a:ext cx="6222733" cy="338554"/>
          </a:xfrm>
          <a:prstGeom prst="rect">
            <a:avLst/>
          </a:prstGeom>
          <a:noFill/>
        </p:spPr>
        <p:txBody>
          <a:bodyPr wrap="square" rtlCol="0">
            <a:spAutoFit/>
          </a:bodyPr>
          <a:lstStyle/>
          <a:p>
            <a:r>
              <a:rPr kumimoji="1" lang="en-US" altLang="ja-JP" sz="1600" dirty="0" smtClean="0">
                <a:latin typeface="メイリオ" panose="020B0604030504040204" pitchFamily="50" charset="-128"/>
                <a:ea typeface="メイリオ" panose="020B0604030504040204" pitchFamily="50" charset="-128"/>
                <a:hlinkClick r:id="rId3"/>
              </a:rPr>
              <a:t>https</a:t>
            </a:r>
            <a:r>
              <a:rPr kumimoji="1" lang="en-US" altLang="ja-JP" sz="1600" dirty="0">
                <a:latin typeface="メイリオ" panose="020B0604030504040204" pitchFamily="50" charset="-128"/>
                <a:ea typeface="メイリオ" panose="020B0604030504040204" pitchFamily="50" charset="-128"/>
                <a:hlinkClick r:id="rId3"/>
              </a:rPr>
              <a:t>://higashihiroshima.service-now.com/bp</a:t>
            </a:r>
            <a:endParaRPr kumimoji="1" lang="ja-JP" altLang="en-US" sz="1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429862" y="5544810"/>
            <a:ext cx="6434488" cy="65453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rgbClr val="FF0000"/>
                </a:solidFill>
                <a:latin typeface="メイリオ" panose="020B0604030504040204" pitchFamily="50" charset="-128"/>
                <a:ea typeface="メイリオ" panose="020B0604030504040204" pitchFamily="50" charset="-128"/>
              </a:rPr>
              <a:t>　</a:t>
            </a: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a:solidFill>
                  <a:srgbClr val="FF0000"/>
                </a:solidFill>
                <a:latin typeface="メイリオ" panose="020B0604030504040204" pitchFamily="50" charset="-128"/>
                <a:ea typeface="メイリオ" panose="020B0604030504040204" pitchFamily="50" charset="-128"/>
              </a:rPr>
              <a:t>サポートビラ（東広島市事業者ポータルサイト）のアカウント</a:t>
            </a:r>
            <a:r>
              <a:rPr kumimoji="1" lang="ja-JP" altLang="en-US" sz="1200" b="1" dirty="0" smtClean="0">
                <a:solidFill>
                  <a:srgbClr val="FF0000"/>
                </a:solidFill>
                <a:latin typeface="メイリオ" panose="020B0604030504040204" pitchFamily="50" charset="-128"/>
                <a:ea typeface="メイリオ" panose="020B0604030504040204" pitchFamily="50" charset="-128"/>
              </a:rPr>
              <a:t>を有してない方</a:t>
            </a:r>
            <a:r>
              <a:rPr kumimoji="1" lang="ja-JP" altLang="en-US" sz="1200" b="1" dirty="0">
                <a:solidFill>
                  <a:srgbClr val="FF0000"/>
                </a:solidFill>
                <a:latin typeface="メイリオ" panose="020B0604030504040204" pitchFamily="50" charset="-128"/>
                <a:ea typeface="メイリオ" panose="020B0604030504040204" pitchFamily="50" charset="-128"/>
              </a:rPr>
              <a:t>のみ</a:t>
            </a:r>
            <a:r>
              <a:rPr kumimoji="1" lang="ja-JP" altLang="en-US" sz="1200" b="1" dirty="0" smtClean="0">
                <a:solidFill>
                  <a:srgbClr val="FF0000"/>
                </a:solidFill>
                <a:latin typeface="メイリオ" panose="020B0604030504040204" pitchFamily="50" charset="-128"/>
                <a:ea typeface="メイリオ" panose="020B0604030504040204" pitchFamily="50" charset="-128"/>
              </a:rPr>
              <a:t>。</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（２）「新規登録」をクリックする。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4"/>
          <a:stretch>
            <a:fillRect/>
          </a:stretch>
        </p:blipFill>
        <p:spPr>
          <a:xfrm>
            <a:off x="5755291" y="1102918"/>
            <a:ext cx="823639" cy="821548"/>
          </a:xfrm>
          <a:prstGeom prst="rect">
            <a:avLst/>
          </a:prstGeom>
        </p:spPr>
      </p:pic>
      <p:sp>
        <p:nvSpPr>
          <p:cNvPr id="18" name="テキスト ボックス 17"/>
          <p:cNvSpPr txBox="1"/>
          <p:nvPr/>
        </p:nvSpPr>
        <p:spPr>
          <a:xfrm>
            <a:off x="986984" y="6199346"/>
            <a:ext cx="6222733"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右上にある「新規登録」をクリックします。</a:t>
            </a:r>
            <a:endParaRPr kumimoji="1" lang="ja-JP" altLang="en-US" sz="1200" dirty="0">
              <a:latin typeface="メイリオ" panose="020B0604030504040204" pitchFamily="50" charset="-128"/>
              <a:ea typeface="メイリオ" panose="020B0604030504040204" pitchFamily="50" charset="-128"/>
            </a:endParaRPr>
          </a:p>
        </p:txBody>
      </p:sp>
      <p:cxnSp>
        <p:nvCxnSpPr>
          <p:cNvPr id="26" name="直線コネクタ 25"/>
          <p:cNvCxnSpPr/>
          <p:nvPr/>
        </p:nvCxnSpPr>
        <p:spPr>
          <a:xfrm flipH="1">
            <a:off x="2911484" y="6980838"/>
            <a:ext cx="2841616" cy="824042"/>
          </a:xfrm>
          <a:prstGeom prst="line">
            <a:avLst/>
          </a:prstGeom>
          <a:ln w="76200">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4443312" y="6980838"/>
            <a:ext cx="1611080" cy="872797"/>
          </a:xfrm>
          <a:prstGeom prst="line">
            <a:avLst/>
          </a:prstGeom>
          <a:ln w="76200">
            <a:solidFill>
              <a:srgbClr val="FF0066"/>
            </a:solidFill>
            <a:prstDash val="sysDot"/>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5"/>
          <a:stretch>
            <a:fillRect/>
          </a:stretch>
        </p:blipFill>
        <p:spPr>
          <a:xfrm>
            <a:off x="2911484" y="7810297"/>
            <a:ext cx="1533525" cy="790575"/>
          </a:xfrm>
          <a:prstGeom prst="rect">
            <a:avLst/>
          </a:prstGeom>
          <a:ln w="50800">
            <a:solidFill>
              <a:srgbClr val="FF0066"/>
            </a:solidFill>
          </a:ln>
        </p:spPr>
      </p:pic>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985" y="1999486"/>
            <a:ext cx="5479226" cy="2431591"/>
          </a:xfrm>
          <a:prstGeom prst="rect">
            <a:avLst/>
          </a:prstGeom>
        </p:spPr>
      </p:pic>
      <p:sp>
        <p:nvSpPr>
          <p:cNvPr id="7" name="スライド番号プレースホルダー 6"/>
          <p:cNvSpPr>
            <a:spLocks noGrp="1"/>
          </p:cNvSpPr>
          <p:nvPr>
            <p:ph type="sldNum" sz="quarter" idx="12"/>
          </p:nvPr>
        </p:nvSpPr>
        <p:spPr/>
        <p:txBody>
          <a:bodyPr/>
          <a:lstStyle/>
          <a:p>
            <a:fld id="{A88C5731-C1AB-4A78-8904-6BAA3971EE80}" type="slidenum">
              <a:rPr kumimoji="1" lang="ja-JP" altLang="en-US" sz="1600" smtClean="0"/>
              <a:t>4</a:t>
            </a:fld>
            <a:endParaRPr kumimoji="1" lang="ja-JP" altLang="en-US" sz="1600" dirty="0"/>
          </a:p>
        </p:txBody>
      </p:sp>
      <p:sp>
        <p:nvSpPr>
          <p:cNvPr id="14" name="テキスト ボックス 13"/>
          <p:cNvSpPr txBox="1"/>
          <p:nvPr/>
        </p:nvSpPr>
        <p:spPr>
          <a:xfrm>
            <a:off x="909223" y="4722728"/>
            <a:ext cx="5669707" cy="646331"/>
          </a:xfrm>
          <a:prstGeom prst="rect">
            <a:avLst/>
          </a:prstGeom>
          <a:noFill/>
        </p:spPr>
        <p:txBody>
          <a:bodyPr wrap="square" rtlCol="0">
            <a:spAutoFit/>
          </a:bodyPr>
          <a:lstStyle/>
          <a:p>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a:solidFill>
                  <a:srgbClr val="FF0000"/>
                </a:solidFill>
                <a:latin typeface="メイリオ" panose="020B0604030504040204" pitchFamily="50" charset="-128"/>
                <a:ea typeface="メイリオ" panose="020B0604030504040204" pitchFamily="50" charset="-128"/>
              </a:rPr>
              <a:t>既にサポートビラ（東広島市事業者ポータルサイト）アカウント</a:t>
            </a:r>
            <a:r>
              <a:rPr kumimoji="1" lang="ja-JP" altLang="en-US" sz="1200" b="1" dirty="0" smtClean="0">
                <a:solidFill>
                  <a:srgbClr val="FF0000"/>
                </a:solidFill>
                <a:latin typeface="メイリオ" panose="020B0604030504040204" pitchFamily="50" charset="-128"/>
                <a:ea typeface="メイリオ" panose="020B0604030504040204" pitchFamily="50" charset="-128"/>
              </a:rPr>
              <a:t>を有する方は、９ページ（３．電子申請の手順ー新規</a:t>
            </a:r>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更新申請</a:t>
            </a:r>
            <a:r>
              <a:rPr kumimoji="1" lang="ja-JP" altLang="en-US" sz="1200" b="1" dirty="0" err="1" smtClean="0">
                <a:solidFill>
                  <a:srgbClr val="FF0000"/>
                </a:solidFill>
                <a:latin typeface="メイリオ" panose="020B0604030504040204" pitchFamily="50" charset="-128"/>
                <a:ea typeface="メイリオ" panose="020B0604030504040204" pitchFamily="50" charset="-128"/>
              </a:rPr>
              <a:t>ー</a:t>
            </a:r>
            <a:r>
              <a:rPr kumimoji="1" lang="ja-JP" altLang="en-US" sz="1200" b="1" dirty="0" smtClean="0">
                <a:solidFill>
                  <a:srgbClr val="FF0000"/>
                </a:solidFill>
                <a:latin typeface="メイリオ" panose="020B0604030504040204" pitchFamily="50" charset="-128"/>
                <a:ea typeface="メイリオ" panose="020B0604030504040204" pitchFamily="50" charset="-128"/>
              </a:rPr>
              <a:t>）に進んでください。</a:t>
            </a:r>
            <a:endParaRPr kumimoji="1" lang="en-US" altLang="ja-JP" sz="1200" b="1" dirty="0" smtClean="0">
              <a:solidFill>
                <a:srgbClr val="FF0000"/>
              </a:solidFill>
              <a:latin typeface="メイリオ" panose="020B0604030504040204" pitchFamily="50" charset="-128"/>
              <a:ea typeface="メイリオ" panose="020B0604030504040204" pitchFamily="50" charset="-128"/>
            </a:endParaRPr>
          </a:p>
          <a:p>
            <a:endParaRPr kumimoji="1" lang="ja-JP" altLang="en-US" sz="1200" b="1" dirty="0">
              <a:solidFill>
                <a:srgbClr val="FF0000"/>
              </a:solidFill>
              <a:latin typeface="メイリオ" panose="020B0604030504040204" pitchFamily="50" charset="-128"/>
              <a:ea typeface="メイリオ" panose="020B0604030504040204" pitchFamily="50" charset="-128"/>
            </a:endParaRPr>
          </a:p>
        </p:txBody>
      </p:sp>
      <p:sp>
        <p:nvSpPr>
          <p:cNvPr id="19" name="右矢印 18"/>
          <p:cNvSpPr/>
          <p:nvPr/>
        </p:nvSpPr>
        <p:spPr>
          <a:xfrm rot="13378880">
            <a:off x="4241181" y="8214383"/>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8388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975" y="6922620"/>
            <a:ext cx="5706216" cy="1465851"/>
          </a:xfrm>
          <a:prstGeom prst="rect">
            <a:avLst/>
          </a:prstGeom>
        </p:spPr>
      </p:pic>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2"/>
            </a:pPr>
            <a:r>
              <a:rPr kumimoji="1" lang="ja-JP" altLang="en-US" sz="1600" dirty="0">
                <a:solidFill>
                  <a:schemeClr val="bg1"/>
                </a:solidFill>
                <a:latin typeface="メイリオ" panose="020B0604030504040204" pitchFamily="50" charset="-128"/>
                <a:ea typeface="メイリオ" panose="020B0604030504040204" pitchFamily="50" charset="-128"/>
              </a:rPr>
              <a:t>アカウントの新規</a:t>
            </a:r>
            <a:r>
              <a:rPr kumimoji="1" lang="ja-JP" altLang="en-US" sz="1600" dirty="0" smtClean="0">
                <a:solidFill>
                  <a:schemeClr val="bg1"/>
                </a:solidFill>
                <a:latin typeface="メイリオ" panose="020B0604030504040204" pitchFamily="50" charset="-128"/>
                <a:ea typeface="メイリオ" panose="020B0604030504040204" pitchFamily="50" charset="-128"/>
              </a:rPr>
              <a:t>登録</a:t>
            </a:r>
            <a:r>
              <a:rPr kumimoji="1" lang="ja-JP" altLang="en-US" sz="1600" dirty="0">
                <a:solidFill>
                  <a:schemeClr val="bg1"/>
                </a:solidFill>
                <a:latin typeface="メイリオ" panose="020B0604030504040204" pitchFamily="50" charset="-128"/>
                <a:ea typeface="メイリオ" panose="020B0604030504040204" pitchFamily="50" charset="-128"/>
              </a:rPr>
              <a:t>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a:solidFill>
                  <a:schemeClr val="bg1"/>
                </a:solidFill>
                <a:latin typeface="メイリオ" panose="020B0604030504040204" pitchFamily="50" charset="-128"/>
                <a:ea typeface="メイリオ" panose="020B0604030504040204" pitchFamily="50" charset="-128"/>
              </a:rPr>
              <a:t>メール認証</a:t>
            </a:r>
            <a:r>
              <a:rPr kumimoji="1" lang="ja-JP" altLang="en-US" sz="1600" dirty="0" err="1">
                <a:solidFill>
                  <a:schemeClr val="bg1"/>
                </a:solidFill>
                <a:latin typeface="メイリオ" panose="020B0604030504040204" pitchFamily="50" charset="-128"/>
                <a:ea typeface="メイリオ" panose="020B0604030504040204" pitchFamily="50" charset="-128"/>
              </a:rPr>
              <a:t>ー</a:t>
            </a:r>
            <a:endParaRPr kumimoji="1"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（１）各項目を</a:t>
            </a:r>
            <a:r>
              <a:rPr kumimoji="1" lang="ja-JP" altLang="en-US" sz="1400" dirty="0">
                <a:solidFill>
                  <a:schemeClr val="tx1"/>
                </a:solidFill>
                <a:latin typeface="メイリオ" panose="020B0604030504040204" pitchFamily="50" charset="-128"/>
                <a:ea typeface="メイリオ" panose="020B0604030504040204" pitchFamily="50" charset="-128"/>
              </a:rPr>
              <a:t>入力</a:t>
            </a:r>
            <a:r>
              <a:rPr kumimoji="1" lang="ja-JP" altLang="en-US" sz="1400" dirty="0" smtClean="0">
                <a:solidFill>
                  <a:schemeClr val="tx1"/>
                </a:solidFill>
                <a:latin typeface="メイリオ" panose="020B0604030504040204" pitchFamily="50" charset="-128"/>
                <a:ea typeface="メイリオ" panose="020B0604030504040204" pitchFamily="50" charset="-128"/>
              </a:rPr>
              <a:t>する。</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429862" y="601259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（２）「送信」ボタンをクリックする。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854243" y="1059932"/>
            <a:ext cx="6010108" cy="646331"/>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各項目を</a:t>
            </a:r>
            <a:r>
              <a:rPr kumimoji="1" lang="ja-JP" altLang="en-US" sz="1200" dirty="0">
                <a:latin typeface="メイリオ" panose="020B0604030504040204" pitchFamily="50" charset="-128"/>
                <a:ea typeface="メイリオ" panose="020B0604030504040204" pitchFamily="50" charset="-128"/>
              </a:rPr>
              <a:t>入力してください</a:t>
            </a:r>
            <a:r>
              <a:rPr kumimoji="1" lang="ja-JP" altLang="en-US" sz="1200" dirty="0" smtClean="0">
                <a:latin typeface="メイリオ" panose="020B0604030504040204" pitchFamily="50" charset="-128"/>
                <a:ea typeface="メイリオ" panose="020B0604030504040204" pitchFamily="50" charset="-128"/>
              </a:rPr>
              <a:t>。入力</a:t>
            </a:r>
            <a:r>
              <a:rPr kumimoji="1" lang="ja-JP" altLang="en-US" sz="1200" dirty="0">
                <a:latin typeface="メイリオ" panose="020B0604030504040204" pitchFamily="50" charset="-128"/>
                <a:ea typeface="メイリオ" panose="020B0604030504040204" pitchFamily="50" charset="-128"/>
              </a:rPr>
              <a:t>したメールアドレス宛にアカウント確認用</a:t>
            </a:r>
            <a:r>
              <a:rPr kumimoji="1" lang="ja-JP" altLang="en-US" sz="1200" dirty="0" smtClean="0">
                <a:latin typeface="メイリオ" panose="020B0604030504040204" pitchFamily="50" charset="-128"/>
                <a:ea typeface="メイリオ" panose="020B0604030504040204" pitchFamily="50" charset="-128"/>
              </a:rPr>
              <a:t>の電子メールを</a:t>
            </a:r>
            <a:r>
              <a:rPr kumimoji="1" lang="ja-JP" altLang="en-US" sz="1200" dirty="0">
                <a:latin typeface="メイリオ" panose="020B0604030504040204" pitchFamily="50" charset="-128"/>
                <a:ea typeface="メイリオ" panose="020B0604030504040204" pitchFamily="50" charset="-128"/>
              </a:rPr>
              <a:t>送信します</a:t>
            </a:r>
            <a:r>
              <a:rPr kumimoji="1" lang="ja-JP" altLang="en-US" sz="1200" dirty="0" smtClean="0">
                <a:latin typeface="メイリオ" panose="020B0604030504040204" pitchFamily="50" charset="-128"/>
                <a:ea typeface="メイリオ" panose="020B0604030504040204" pitchFamily="50" charset="-128"/>
              </a:rPr>
              <a:t>。ログイン</a:t>
            </a:r>
            <a:r>
              <a:rPr kumimoji="1" lang="ja-JP" altLang="en-US" sz="1200" dirty="0">
                <a:latin typeface="メイリオ" panose="020B0604030504040204" pitchFamily="50" charset="-128"/>
                <a:ea typeface="メイリオ" panose="020B0604030504040204" pitchFamily="50" charset="-128"/>
              </a:rPr>
              <a:t>時のユーザー名としても使用するため</a:t>
            </a:r>
            <a:r>
              <a:rPr kumimoji="1" lang="ja-JP" altLang="en-US" sz="1200" dirty="0" smtClean="0">
                <a:latin typeface="メイリオ" panose="020B0604030504040204" pitchFamily="50" charset="-128"/>
                <a:ea typeface="メイリオ" panose="020B0604030504040204" pitchFamily="50" charset="-128"/>
              </a:rPr>
              <a:t>、使用</a:t>
            </a:r>
            <a:r>
              <a:rPr kumimoji="1" lang="ja-JP" altLang="en-US" sz="1200" dirty="0">
                <a:latin typeface="メイリオ" panose="020B0604030504040204" pitchFamily="50" charset="-128"/>
                <a:ea typeface="メイリオ" panose="020B0604030504040204" pitchFamily="50" charset="-128"/>
              </a:rPr>
              <a:t>しているメールアドレス</a:t>
            </a:r>
            <a:r>
              <a:rPr kumimoji="1" lang="ja-JP" altLang="en-US" sz="1200" dirty="0" smtClean="0">
                <a:latin typeface="メイリオ" panose="020B0604030504040204" pitchFamily="50" charset="-128"/>
                <a:ea typeface="メイリオ" panose="020B0604030504040204" pitchFamily="50" charset="-128"/>
              </a:rPr>
              <a:t>を入力</a:t>
            </a:r>
            <a:r>
              <a:rPr kumimoji="1" lang="ja-JP" altLang="en-US" sz="1200" dirty="0">
                <a:latin typeface="メイリオ" panose="020B0604030504040204" pitchFamily="50" charset="-128"/>
                <a:ea typeface="メイリオ" panose="020B0604030504040204" pitchFamily="50" charset="-128"/>
              </a:rPr>
              <a:t>してください</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854243" y="6498206"/>
            <a:ext cx="6222733"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項目</a:t>
            </a:r>
            <a:r>
              <a:rPr kumimoji="1" lang="ja-JP" altLang="en-US" sz="1200" dirty="0">
                <a:latin typeface="メイリオ" panose="020B0604030504040204" pitchFamily="50" charset="-128"/>
                <a:ea typeface="メイリオ" panose="020B0604030504040204" pitchFamily="50" charset="-128"/>
              </a:rPr>
              <a:t>を入力後、左下の</a:t>
            </a:r>
            <a:r>
              <a:rPr kumimoji="1" lang="ja-JP" altLang="en-US" sz="1200" dirty="0" smtClean="0">
                <a:latin typeface="メイリオ" panose="020B0604030504040204" pitchFamily="50" charset="-128"/>
                <a:ea typeface="メイリオ" panose="020B0604030504040204" pitchFamily="50" charset="-128"/>
              </a:rPr>
              <a:t>「送信」</a:t>
            </a:r>
            <a:r>
              <a:rPr kumimoji="1" lang="ja-JP" altLang="en-US" sz="1200" dirty="0">
                <a:latin typeface="メイリオ" panose="020B0604030504040204" pitchFamily="50" charset="-128"/>
                <a:ea typeface="メイリオ" panose="020B0604030504040204" pitchFamily="50" charset="-128"/>
              </a:rPr>
              <a:t>ボタンをクリックしてください。</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975" y="4206172"/>
            <a:ext cx="5691624" cy="1464379"/>
          </a:xfrm>
          <a:prstGeom prst="rect">
            <a:avLst/>
          </a:prstGeom>
        </p:spPr>
      </p:pic>
      <p:sp>
        <p:nvSpPr>
          <p:cNvPr id="16" name="正方形/長方形 15"/>
          <p:cNvSpPr/>
          <p:nvPr/>
        </p:nvSpPr>
        <p:spPr>
          <a:xfrm>
            <a:off x="759975" y="7951227"/>
            <a:ext cx="1425676" cy="437244"/>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765264" y="2029207"/>
            <a:ext cx="5763683" cy="3845108"/>
            <a:chOff x="2751667" y="2253766"/>
            <a:chExt cx="6872817" cy="4585041"/>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667" y="2253766"/>
              <a:ext cx="6858000" cy="2835982"/>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6484" y="5077078"/>
              <a:ext cx="6858000" cy="1761729"/>
            </a:xfrm>
            <a:prstGeom prst="rect">
              <a:avLst/>
            </a:prstGeom>
          </p:spPr>
        </p:pic>
      </p:grpSp>
      <p:sp>
        <p:nvSpPr>
          <p:cNvPr id="8" name="スライド番号プレースホルダー 7"/>
          <p:cNvSpPr>
            <a:spLocks noGrp="1"/>
          </p:cNvSpPr>
          <p:nvPr>
            <p:ph type="sldNum" sz="quarter" idx="12"/>
          </p:nvPr>
        </p:nvSpPr>
        <p:spPr/>
        <p:txBody>
          <a:bodyPr/>
          <a:lstStyle/>
          <a:p>
            <a:fld id="{A88C5731-C1AB-4A78-8904-6BAA3971EE80}" type="slidenum">
              <a:rPr kumimoji="1" lang="ja-JP" altLang="en-US" sz="1600" smtClean="0"/>
              <a:t>5</a:t>
            </a:fld>
            <a:endParaRPr kumimoji="1" lang="ja-JP" altLang="en-US" sz="1600" dirty="0"/>
          </a:p>
        </p:txBody>
      </p:sp>
    </p:spTree>
    <p:extLst>
      <p:ext uri="{BB962C8B-B14F-4D97-AF65-F5344CB8AC3E}">
        <p14:creationId xmlns:p14="http://schemas.microsoft.com/office/powerpoint/2010/main" val="1631379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2"/>
            </a:pPr>
            <a:r>
              <a:rPr kumimoji="1" lang="ja-JP" altLang="en-US" sz="1600" dirty="0">
                <a:solidFill>
                  <a:schemeClr val="bg1"/>
                </a:solidFill>
                <a:latin typeface="メイリオ" panose="020B0604030504040204" pitchFamily="50" charset="-128"/>
                <a:ea typeface="メイリオ" panose="020B0604030504040204" pitchFamily="50" charset="-128"/>
              </a:rPr>
              <a:t>アカウントの新規</a:t>
            </a:r>
            <a:r>
              <a:rPr kumimoji="1" lang="ja-JP" altLang="en-US" sz="1600" dirty="0" smtClean="0">
                <a:solidFill>
                  <a:schemeClr val="bg1"/>
                </a:solidFill>
                <a:latin typeface="メイリオ" panose="020B0604030504040204" pitchFamily="50" charset="-128"/>
                <a:ea typeface="メイリオ" panose="020B0604030504040204" pitchFamily="50" charset="-128"/>
              </a:rPr>
              <a:t>登録</a:t>
            </a:r>
            <a:r>
              <a:rPr kumimoji="1" lang="ja-JP" altLang="en-US" sz="1600" dirty="0">
                <a:solidFill>
                  <a:schemeClr val="bg1"/>
                </a:solidFill>
                <a:latin typeface="メイリオ" panose="020B0604030504040204" pitchFamily="50" charset="-128"/>
                <a:ea typeface="メイリオ" panose="020B0604030504040204" pitchFamily="50" charset="-128"/>
              </a:rPr>
              <a:t>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メール</a:t>
            </a:r>
            <a:r>
              <a:rPr kumimoji="1" lang="ja-JP" altLang="en-US" sz="1600" dirty="0">
                <a:solidFill>
                  <a:schemeClr val="bg1"/>
                </a:solidFill>
                <a:latin typeface="メイリオ" panose="020B0604030504040204" pitchFamily="50" charset="-128"/>
                <a:ea typeface="メイリオ" panose="020B0604030504040204" pitchFamily="50" charset="-128"/>
              </a:rPr>
              <a:t>認証</a:t>
            </a:r>
            <a:r>
              <a:rPr kumimoji="1" lang="ja-JP" altLang="en-US" sz="1600" dirty="0" err="1">
                <a:solidFill>
                  <a:schemeClr val="bg1"/>
                </a:solidFill>
                <a:latin typeface="メイリオ" panose="020B0604030504040204" pitchFamily="50" charset="-128"/>
                <a:ea typeface="メイリオ" panose="020B0604030504040204" pitchFamily="50" charset="-128"/>
              </a:rPr>
              <a:t>ー</a:t>
            </a:r>
            <a:endParaRPr kumimoji="1"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429862" y="2107772"/>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（３）電子メール</a:t>
            </a:r>
            <a:r>
              <a:rPr kumimoji="1" lang="ja-JP" altLang="en-US" sz="1400" dirty="0">
                <a:solidFill>
                  <a:schemeClr val="tx1"/>
                </a:solidFill>
                <a:latin typeface="メイリオ" panose="020B0604030504040204" pitchFamily="50" charset="-128"/>
                <a:ea typeface="メイリオ" panose="020B0604030504040204" pitchFamily="50" charset="-128"/>
              </a:rPr>
              <a:t>に記載されて</a:t>
            </a:r>
            <a:r>
              <a:rPr kumimoji="1" lang="ja-JP" altLang="en-US" sz="1400" dirty="0" smtClean="0">
                <a:solidFill>
                  <a:schemeClr val="tx1"/>
                </a:solidFill>
                <a:latin typeface="メイリオ" panose="020B0604030504040204" pitchFamily="50" charset="-128"/>
                <a:ea typeface="メイリオ" panose="020B0604030504040204" pitchFamily="50" charset="-128"/>
              </a:rPr>
              <a:t>いるリンクを</a:t>
            </a:r>
            <a:r>
              <a:rPr kumimoji="1" lang="ja-JP" altLang="en-US" sz="1400" dirty="0">
                <a:solidFill>
                  <a:schemeClr val="tx1"/>
                </a:solidFill>
                <a:latin typeface="メイリオ" panose="020B0604030504040204" pitchFamily="50" charset="-128"/>
                <a:ea typeface="メイリオ" panose="020B0604030504040204" pitchFamily="50" charset="-128"/>
              </a:rPr>
              <a:t>クリック</a:t>
            </a:r>
            <a:r>
              <a:rPr kumimoji="1" lang="ja-JP" altLang="en-US" sz="1400" dirty="0" smtClean="0">
                <a:solidFill>
                  <a:schemeClr val="tx1"/>
                </a:solidFill>
                <a:latin typeface="メイリオ" panose="020B0604030504040204" pitchFamily="50" charset="-128"/>
                <a:ea typeface="メイリオ" panose="020B0604030504040204" pitchFamily="50" charset="-128"/>
              </a:rPr>
              <a:t>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588235" y="586418"/>
            <a:ext cx="6222733"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登録」ボタンをクリックすると、アカウント登録の</a:t>
            </a:r>
            <a:r>
              <a:rPr kumimoji="1" lang="ja-JP" altLang="en-US" sz="1200" dirty="0" smtClean="0">
                <a:latin typeface="メイリオ" panose="020B0604030504040204" pitchFamily="50" charset="-128"/>
                <a:ea typeface="メイリオ" panose="020B0604030504040204" pitchFamily="50" charset="-128"/>
              </a:rPr>
              <a:t>受付完了の案内が表示</a:t>
            </a:r>
            <a:r>
              <a:rPr kumimoji="1" lang="ja-JP" altLang="en-US" sz="1200" dirty="0">
                <a:latin typeface="メイリオ" panose="020B0604030504040204" pitchFamily="50" charset="-128"/>
                <a:ea typeface="メイリオ" panose="020B0604030504040204" pitchFamily="50" charset="-128"/>
              </a:rPr>
              <a:t>されます。</a:t>
            </a:r>
          </a:p>
        </p:txBody>
      </p:sp>
      <p:sp>
        <p:nvSpPr>
          <p:cNvPr id="7" name="テキスト ボックス 6"/>
          <p:cNvSpPr txBox="1"/>
          <p:nvPr/>
        </p:nvSpPr>
        <p:spPr>
          <a:xfrm>
            <a:off x="810773" y="2502408"/>
            <a:ext cx="6047227" cy="138499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入力した電子メールアドレス宛に、 ログインに必要なパスワードが記載された登録依頼のメールが届きます。「ログインはこちらから」をクリックしてください。</a:t>
            </a:r>
            <a:endParaRPr kumimoji="1" lang="en-US" altLang="ja-JP" sz="1200" dirty="0" smtClean="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a:p>
            <a:r>
              <a:rPr kumimoji="1" lang="en-US" altLang="ja-JP" sz="1200" dirty="0" smtClean="0">
                <a:solidFill>
                  <a:srgbClr val="FF0066"/>
                </a:solidFill>
                <a:latin typeface="メイリオ" panose="020B0604030504040204" pitchFamily="50" charset="-128"/>
                <a:ea typeface="メイリオ" panose="020B0604030504040204" pitchFamily="50" charset="-128"/>
              </a:rPr>
              <a:t>  ※</a:t>
            </a:r>
            <a:r>
              <a:rPr kumimoji="1" lang="ja-JP" altLang="en-US" sz="1200" dirty="0">
                <a:solidFill>
                  <a:srgbClr val="FF0066"/>
                </a:solidFill>
                <a:latin typeface="メイリオ" panose="020B0604030504040204" pitchFamily="50" charset="-128"/>
                <a:ea typeface="メイリオ" panose="020B0604030504040204" pitchFamily="50" charset="-128"/>
              </a:rPr>
              <a:t> </a:t>
            </a:r>
            <a:r>
              <a:rPr kumimoji="1" lang="ja-JP" altLang="en-US" sz="1200" dirty="0" smtClean="0">
                <a:solidFill>
                  <a:srgbClr val="FF0066"/>
                </a:solidFill>
                <a:latin typeface="メイリオ" panose="020B0604030504040204" pitchFamily="50" charset="-128"/>
                <a:ea typeface="メイリオ" panose="020B0604030504040204" pitchFamily="50" charset="-128"/>
              </a:rPr>
              <a:t>お使い</a:t>
            </a:r>
            <a:r>
              <a:rPr kumimoji="1" lang="ja-JP" altLang="en-US" sz="1200" dirty="0">
                <a:solidFill>
                  <a:srgbClr val="FF0066"/>
                </a:solidFill>
                <a:latin typeface="メイリオ" panose="020B0604030504040204" pitchFamily="50" charset="-128"/>
                <a:ea typeface="メイリオ" panose="020B0604030504040204" pitchFamily="50" charset="-128"/>
              </a:rPr>
              <a:t>のメールサービス、メールソフト、ウィルス対策ソフト等の設定に</a:t>
            </a:r>
            <a:r>
              <a:rPr kumimoji="1" lang="ja-JP" altLang="en-US" sz="1200" dirty="0" smtClean="0">
                <a:solidFill>
                  <a:srgbClr val="FF0066"/>
                </a:solidFill>
                <a:latin typeface="メイリオ" panose="020B0604030504040204" pitchFamily="50" charset="-128"/>
                <a:ea typeface="メイリオ" panose="020B0604030504040204" pitchFamily="50" charset="-128"/>
              </a:rPr>
              <a:t>より </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a:p>
            <a:r>
              <a:rPr kumimoji="1" lang="en-US" altLang="ja-JP" sz="1200" dirty="0" smtClean="0">
                <a:solidFill>
                  <a:srgbClr val="FF0066"/>
                </a:solidFill>
                <a:latin typeface="メイリオ" panose="020B0604030504040204" pitchFamily="50" charset="-128"/>
                <a:ea typeface="メイリオ" panose="020B0604030504040204" pitchFamily="50" charset="-128"/>
              </a:rPr>
              <a:t>   </a:t>
            </a:r>
            <a:r>
              <a:rPr kumimoji="1" lang="ja-JP" altLang="en-US" sz="1200" dirty="0" smtClean="0">
                <a:solidFill>
                  <a:srgbClr val="FF0066"/>
                </a:solidFill>
                <a:latin typeface="メイリオ" panose="020B0604030504040204" pitchFamily="50" charset="-128"/>
                <a:ea typeface="メイリオ" panose="020B0604030504040204" pitchFamily="50" charset="-128"/>
              </a:rPr>
              <a:t>「迷惑メール」と認識され、メールが届かない場合があります。その場合は「迷惑  </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a:p>
            <a:r>
              <a:rPr kumimoji="1" lang="en-US" altLang="ja-JP" sz="1200" dirty="0" smtClean="0">
                <a:solidFill>
                  <a:srgbClr val="FF0066"/>
                </a:solidFill>
                <a:latin typeface="メイリオ" panose="020B0604030504040204" pitchFamily="50" charset="-128"/>
                <a:ea typeface="メイリオ" panose="020B0604030504040204" pitchFamily="50" charset="-128"/>
              </a:rPr>
              <a:t>    </a:t>
            </a:r>
            <a:r>
              <a:rPr kumimoji="1" lang="ja-JP" altLang="en-US" sz="1200" dirty="0" smtClean="0">
                <a:solidFill>
                  <a:srgbClr val="FF0066"/>
                </a:solidFill>
                <a:latin typeface="メイリオ" panose="020B0604030504040204" pitchFamily="50" charset="-128"/>
                <a:ea typeface="メイリオ" panose="020B0604030504040204" pitchFamily="50" charset="-128"/>
              </a:rPr>
              <a:t>メールフォルダー</a:t>
            </a:r>
            <a:r>
              <a:rPr kumimoji="1" lang="ja-JP" altLang="en-US" sz="1200" dirty="0">
                <a:solidFill>
                  <a:srgbClr val="FF0066"/>
                </a:solidFill>
                <a:latin typeface="メイリオ" panose="020B0604030504040204" pitchFamily="50" charset="-128"/>
                <a:ea typeface="メイリオ" panose="020B0604030504040204" pitchFamily="50" charset="-128"/>
              </a:rPr>
              <a:t>」等をご確認いただくかお使いのサービス</a:t>
            </a:r>
            <a:r>
              <a:rPr kumimoji="1" lang="ja-JP" altLang="en-US" sz="1200" dirty="0" smtClean="0">
                <a:solidFill>
                  <a:srgbClr val="FF0066"/>
                </a:solidFill>
                <a:latin typeface="メイリオ" panose="020B0604030504040204" pitchFamily="50" charset="-128"/>
                <a:ea typeface="メイリオ" panose="020B0604030504040204" pitchFamily="50" charset="-128"/>
              </a:rPr>
              <a:t>、ソフトウェア</a:t>
            </a:r>
            <a:r>
              <a:rPr kumimoji="1" lang="ja-JP" altLang="en-US" sz="1200" dirty="0">
                <a:solidFill>
                  <a:srgbClr val="FF0066"/>
                </a:solidFill>
                <a:latin typeface="メイリオ" panose="020B0604030504040204" pitchFamily="50" charset="-128"/>
                <a:ea typeface="メイリオ" panose="020B0604030504040204" pitchFamily="50" charset="-128"/>
              </a:rPr>
              <a:t>の</a:t>
            </a:r>
            <a:r>
              <a:rPr kumimoji="1" lang="ja-JP" altLang="en-US" sz="1200" dirty="0" smtClean="0">
                <a:solidFill>
                  <a:srgbClr val="FF0066"/>
                </a:solidFill>
                <a:latin typeface="メイリオ" panose="020B0604030504040204" pitchFamily="50" charset="-128"/>
                <a:ea typeface="メイリオ" panose="020B0604030504040204" pitchFamily="50" charset="-128"/>
              </a:rPr>
              <a:t>設定</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a:p>
            <a:r>
              <a:rPr kumimoji="1" lang="en-US" altLang="ja-JP" sz="1200" dirty="0">
                <a:solidFill>
                  <a:srgbClr val="FF0066"/>
                </a:solidFill>
                <a:latin typeface="メイリオ" panose="020B0604030504040204" pitchFamily="50" charset="-128"/>
                <a:ea typeface="メイリオ" panose="020B0604030504040204" pitchFamily="50" charset="-128"/>
              </a:rPr>
              <a:t> </a:t>
            </a:r>
            <a:r>
              <a:rPr kumimoji="1" lang="en-US" altLang="ja-JP" sz="1200" dirty="0" smtClean="0">
                <a:solidFill>
                  <a:srgbClr val="FF0066"/>
                </a:solidFill>
                <a:latin typeface="メイリオ" panose="020B0604030504040204" pitchFamily="50" charset="-128"/>
                <a:ea typeface="メイリオ" panose="020B0604030504040204" pitchFamily="50" charset="-128"/>
              </a:rPr>
              <a:t>   </a:t>
            </a:r>
            <a:r>
              <a:rPr kumimoji="1" lang="ja-JP" altLang="en-US" sz="1200" dirty="0" smtClean="0">
                <a:solidFill>
                  <a:srgbClr val="FF0066"/>
                </a:solidFill>
                <a:latin typeface="メイリオ" panose="020B0604030504040204" pitchFamily="50" charset="-128"/>
                <a:ea typeface="メイリオ" panose="020B0604030504040204" pitchFamily="50" charset="-128"/>
              </a:rPr>
              <a:t>をご確認ください</a:t>
            </a:r>
            <a:r>
              <a:rPr kumimoji="1" lang="ja-JP" altLang="en-US" sz="1200" dirty="0">
                <a:solidFill>
                  <a:srgbClr val="FF0066"/>
                </a:solidFill>
                <a:latin typeface="メイリオ" panose="020B0604030504040204" pitchFamily="50" charset="-128"/>
                <a:ea typeface="メイリオ" panose="020B0604030504040204" pitchFamily="50" charset="-128"/>
              </a:rPr>
              <a:t>。</a:t>
            </a:r>
          </a:p>
        </p:txBody>
      </p:sp>
      <p:sp>
        <p:nvSpPr>
          <p:cNvPr id="9" name="テキスト ボックス 8"/>
          <p:cNvSpPr txBox="1"/>
          <p:nvPr/>
        </p:nvSpPr>
        <p:spPr>
          <a:xfrm>
            <a:off x="810773" y="4632673"/>
            <a:ext cx="5672666" cy="5170646"/>
          </a:xfrm>
          <a:prstGeom prst="rect">
            <a:avLst/>
          </a:prstGeom>
          <a:noFill/>
          <a:ln>
            <a:solidFill>
              <a:srgbClr val="00B050"/>
            </a:solidFill>
          </a:ln>
        </p:spPr>
        <p:txBody>
          <a:bodyPr wrap="square" rtlCol="0">
            <a:spAutoFit/>
          </a:bodyPr>
          <a:lstStyle/>
          <a:p>
            <a:r>
              <a:rPr kumimoji="1" lang="ja-JP" altLang="en-US" sz="1100" dirty="0"/>
              <a:t>「東広島市 事業者ポータルサイト」をご利用いただきまして、ありがとうございます。</a:t>
            </a:r>
          </a:p>
          <a:p>
            <a:endParaRPr kumimoji="1" lang="ja-JP" altLang="en-US" sz="1100" dirty="0"/>
          </a:p>
          <a:p>
            <a:r>
              <a:rPr kumimoji="1" lang="ja-JP" altLang="en-US" sz="1100" dirty="0"/>
              <a:t>メールアドレスの登録を受け付けました。 引き続き、以下のリンクからログインし、詳細情報の入力に進んでください</a:t>
            </a:r>
            <a:r>
              <a:rPr kumimoji="1" lang="ja-JP" altLang="en-US" sz="1100" dirty="0" smtClean="0"/>
              <a:t>。</a:t>
            </a:r>
            <a:endParaRPr kumimoji="1" lang="ja-JP" altLang="en-US" sz="1100" dirty="0"/>
          </a:p>
          <a:p>
            <a:r>
              <a:rPr kumimoji="1" lang="ja-JP" altLang="en-US" sz="1100" dirty="0"/>
              <a:t> </a:t>
            </a:r>
          </a:p>
          <a:p>
            <a:r>
              <a:rPr kumimoji="1" lang="ja-JP" altLang="en-US" sz="1100" dirty="0"/>
              <a:t>▼リンク▼</a:t>
            </a:r>
          </a:p>
          <a:p>
            <a:r>
              <a:rPr kumimoji="1" lang="ja-JP" altLang="en-US" sz="1100" u="sng" dirty="0"/>
              <a:t>ログインはこちらから</a:t>
            </a:r>
          </a:p>
          <a:p>
            <a:endParaRPr kumimoji="1" lang="ja-JP" altLang="en-US" sz="1100" dirty="0"/>
          </a:p>
          <a:p>
            <a:r>
              <a:rPr kumimoji="1" lang="ja-JP" altLang="en-US" sz="1100" dirty="0"/>
              <a:t>▼ユーザー名▼</a:t>
            </a:r>
          </a:p>
          <a:p>
            <a:r>
              <a:rPr kumimoji="1" lang="en-US" altLang="ja-JP" sz="1100" dirty="0" smtClean="0"/>
              <a:t>************@***********</a:t>
            </a:r>
          </a:p>
          <a:p>
            <a:endParaRPr kumimoji="1" lang="en-US" altLang="ja-JP" sz="1100" dirty="0" smtClean="0"/>
          </a:p>
          <a:p>
            <a:r>
              <a:rPr kumimoji="1" lang="en-US" altLang="ja-JP" sz="1100" dirty="0" smtClean="0"/>
              <a:t>▼</a:t>
            </a:r>
            <a:r>
              <a:rPr kumimoji="1" lang="ja-JP" altLang="en-US" sz="1100" dirty="0"/>
              <a:t>初期パスワード▼</a:t>
            </a:r>
          </a:p>
          <a:p>
            <a:r>
              <a:rPr kumimoji="1" lang="en-US" altLang="ja-JP" sz="1100" dirty="0" smtClean="0"/>
              <a:t>********</a:t>
            </a:r>
            <a:endParaRPr kumimoji="1" lang="en-US" altLang="ja-JP" sz="1100" dirty="0"/>
          </a:p>
          <a:p>
            <a:r>
              <a:rPr kumimoji="1" lang="en-US" altLang="ja-JP" sz="1100" dirty="0" smtClean="0"/>
              <a:t> </a:t>
            </a:r>
            <a:endParaRPr kumimoji="1" lang="en-US" altLang="ja-JP" sz="1100" dirty="0"/>
          </a:p>
          <a:p>
            <a:endParaRPr kumimoji="1" lang="en-US" altLang="ja-JP" sz="1100" dirty="0"/>
          </a:p>
          <a:p>
            <a:r>
              <a:rPr kumimoji="1" lang="ja-JP" altLang="en-US" sz="1100" dirty="0"/>
              <a:t>登録後、本システム利用時に特定のページにおいて今回ご登録</a:t>
            </a:r>
            <a:r>
              <a:rPr kumimoji="1" lang="ja-JP" altLang="en-US" sz="1100" dirty="0" smtClean="0"/>
              <a:t>いただいたメールアドレス</a:t>
            </a:r>
            <a:r>
              <a:rPr kumimoji="1" lang="ja-JP" altLang="en-US" sz="1100" dirty="0"/>
              <a:t>の頭に「</a:t>
            </a:r>
            <a:r>
              <a:rPr kumimoji="1" lang="en-US" altLang="ja-JP" sz="1100" dirty="0" err="1"/>
              <a:t>bp</a:t>
            </a:r>
            <a:r>
              <a:rPr kumimoji="1" lang="en-US" altLang="ja-JP" sz="1100" dirty="0"/>
              <a:t>_</a:t>
            </a:r>
            <a:r>
              <a:rPr kumimoji="1" lang="ja-JP" altLang="en-US" sz="1100" dirty="0"/>
              <a:t>」が付いたユーザー名（メールアドレス）</a:t>
            </a:r>
            <a:r>
              <a:rPr kumimoji="1" lang="en-US" altLang="ja-JP" sz="1100" dirty="0" smtClean="0"/>
              <a:t>※</a:t>
            </a:r>
            <a:r>
              <a:rPr kumimoji="1" lang="ja-JP" altLang="en-US" sz="1100" dirty="0" smtClean="0"/>
              <a:t>が</a:t>
            </a:r>
            <a:r>
              <a:rPr kumimoji="1" lang="ja-JP" altLang="en-US" sz="1100" dirty="0"/>
              <a:t>表示される場合が</a:t>
            </a:r>
            <a:r>
              <a:rPr kumimoji="1" lang="ja-JP" altLang="en-US" sz="1100" dirty="0" smtClean="0"/>
              <a:t>ございます。操作</a:t>
            </a:r>
            <a:r>
              <a:rPr kumimoji="1" lang="ja-JP" altLang="en-US" sz="1100" dirty="0"/>
              <a:t>やデータに影響を与えるものではございませんのでそのままご利用ください。</a:t>
            </a:r>
          </a:p>
          <a:p>
            <a:endParaRPr kumimoji="1" lang="ja-JP" altLang="en-US" sz="1100" dirty="0"/>
          </a:p>
          <a:p>
            <a:r>
              <a:rPr kumimoji="1" lang="en-US" altLang="ja-JP" sz="1100" dirty="0" smtClean="0"/>
              <a:t>※</a:t>
            </a:r>
            <a:r>
              <a:rPr kumimoji="1" lang="ja-JP" altLang="en-US" sz="1100" dirty="0" smtClean="0"/>
              <a:t>例   </a:t>
            </a:r>
            <a:r>
              <a:rPr kumimoji="1" lang="en-US" altLang="ja-JP" sz="1100" dirty="0" smtClean="0"/>
              <a:t>higashihirosima@example.co.jp</a:t>
            </a:r>
            <a:r>
              <a:rPr kumimoji="1" lang="ja-JP" altLang="en-US" sz="1100" dirty="0"/>
              <a:t>　で登録した方</a:t>
            </a:r>
            <a:r>
              <a:rPr kumimoji="1" lang="ja-JP" altLang="en-US" sz="1100" dirty="0" smtClean="0"/>
              <a:t>は、</a:t>
            </a:r>
            <a:endParaRPr kumimoji="1" lang="ja-JP" altLang="en-US" sz="1100" dirty="0"/>
          </a:p>
          <a:p>
            <a:r>
              <a:rPr kumimoji="1" lang="ja-JP" altLang="en-US" sz="1100" dirty="0"/>
              <a:t>　</a:t>
            </a:r>
            <a:r>
              <a:rPr kumimoji="1" lang="ja-JP" altLang="en-US" sz="1100" dirty="0" smtClean="0"/>
              <a:t>　   </a:t>
            </a:r>
            <a:r>
              <a:rPr kumimoji="1" lang="en-US" altLang="ja-JP" sz="1100" dirty="0" smtClean="0"/>
              <a:t>bp_higashihirosima@example.co.jp</a:t>
            </a:r>
            <a:r>
              <a:rPr kumimoji="1" lang="ja-JP" altLang="en-US" sz="1100" dirty="0"/>
              <a:t>　と表示される場合がございます</a:t>
            </a:r>
            <a:r>
              <a:rPr kumimoji="1" lang="ja-JP" altLang="en-US" sz="1100" dirty="0" smtClean="0"/>
              <a:t>。</a:t>
            </a:r>
            <a:endParaRPr kumimoji="1" lang="ja-JP" altLang="en-US" sz="1100" dirty="0"/>
          </a:p>
          <a:p>
            <a:r>
              <a:rPr kumimoji="1" lang="en-US" altLang="ja-JP" sz="1100" dirty="0"/>
              <a:t>----------------------------------------------------------------------------------</a:t>
            </a:r>
          </a:p>
          <a:p>
            <a:endParaRPr kumimoji="1" lang="en-US" altLang="ja-JP" sz="1100" dirty="0"/>
          </a:p>
          <a:p>
            <a:r>
              <a:rPr kumimoji="1" lang="en-US" altLang="ja-JP" sz="1100" dirty="0"/>
              <a:t>●</a:t>
            </a:r>
            <a:r>
              <a:rPr kumimoji="1" lang="ja-JP" altLang="en-US" sz="1100" dirty="0"/>
              <a:t>新規登録を希望されない場合、または誤ってこの登録のメールを受け取られた場合は、</a:t>
            </a:r>
          </a:p>
          <a:p>
            <a:r>
              <a:rPr kumimoji="1" lang="ja-JP" altLang="en-US" sz="1100" dirty="0"/>
              <a:t>　お手数ですがこちらのメールを破棄してください。</a:t>
            </a:r>
          </a:p>
          <a:p>
            <a:r>
              <a:rPr kumimoji="1" lang="ja-JP" altLang="en-US" sz="1100" dirty="0"/>
              <a:t>●このメールは、送信用専用メールアドレスで送信しています。</a:t>
            </a:r>
          </a:p>
          <a:p>
            <a:r>
              <a:rPr kumimoji="1" lang="ja-JP" altLang="en-US" sz="1100" dirty="0"/>
              <a:t>　このメールアドレスでは、返信をお受けできませんので、ご了承ください。</a:t>
            </a:r>
          </a:p>
          <a:p>
            <a:endParaRPr kumimoji="1" lang="ja-JP" altLang="en-US" sz="1100" dirty="0"/>
          </a:p>
          <a:p>
            <a:r>
              <a:rPr kumimoji="1" lang="en-US" altLang="ja-JP" sz="1100" dirty="0"/>
              <a:t>----------------------------------------------------------------------------------</a:t>
            </a:r>
            <a:endParaRPr kumimoji="1" lang="ja-JP" altLang="en-US" sz="1100" dirty="0"/>
          </a:p>
        </p:txBody>
      </p:sp>
      <p:sp>
        <p:nvSpPr>
          <p:cNvPr id="13" name="正方形/長方形 12"/>
          <p:cNvSpPr/>
          <p:nvPr/>
        </p:nvSpPr>
        <p:spPr>
          <a:xfrm>
            <a:off x="810773" y="4985880"/>
            <a:ext cx="5672666" cy="974653"/>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3378880">
            <a:off x="2338118" y="5775946"/>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73" y="1044545"/>
            <a:ext cx="5444200" cy="920576"/>
          </a:xfrm>
          <a:prstGeom prst="rect">
            <a:avLst/>
          </a:prstGeom>
        </p:spPr>
      </p:pic>
      <p:sp>
        <p:nvSpPr>
          <p:cNvPr id="4" name="スライド番号プレースホルダー 3"/>
          <p:cNvSpPr>
            <a:spLocks noGrp="1"/>
          </p:cNvSpPr>
          <p:nvPr>
            <p:ph type="sldNum" sz="quarter" idx="12"/>
          </p:nvPr>
        </p:nvSpPr>
        <p:spPr/>
        <p:txBody>
          <a:bodyPr/>
          <a:lstStyle/>
          <a:p>
            <a:fld id="{A88C5731-C1AB-4A78-8904-6BAA3971EE80}" type="slidenum">
              <a:rPr kumimoji="1" lang="ja-JP" altLang="en-US" sz="1600" smtClean="0"/>
              <a:t>6</a:t>
            </a:fld>
            <a:endParaRPr kumimoji="1" lang="ja-JP" altLang="en-US" sz="1600" dirty="0"/>
          </a:p>
        </p:txBody>
      </p:sp>
    </p:spTree>
    <p:extLst>
      <p:ext uri="{BB962C8B-B14F-4D97-AF65-F5344CB8AC3E}">
        <p14:creationId xmlns:p14="http://schemas.microsoft.com/office/powerpoint/2010/main" val="149520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929" y="6160629"/>
            <a:ext cx="2438611" cy="3346994"/>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175" y="1797700"/>
            <a:ext cx="2377646" cy="2865368"/>
          </a:xfrm>
          <a:prstGeom prst="rect">
            <a:avLst/>
          </a:prstGeom>
        </p:spPr>
      </p:pic>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2"/>
            </a:pPr>
            <a:r>
              <a:rPr kumimoji="1" lang="ja-JP" altLang="en-US" sz="1600" dirty="0">
                <a:solidFill>
                  <a:schemeClr val="bg1"/>
                </a:solidFill>
                <a:latin typeface="メイリオ" panose="020B0604030504040204" pitchFamily="50" charset="-128"/>
                <a:ea typeface="メイリオ" panose="020B0604030504040204" pitchFamily="50" charset="-128"/>
              </a:rPr>
              <a:t>アカウントの新規</a:t>
            </a:r>
            <a:r>
              <a:rPr kumimoji="1" lang="ja-JP" altLang="en-US" sz="1600" dirty="0" smtClean="0">
                <a:solidFill>
                  <a:schemeClr val="bg1"/>
                </a:solidFill>
                <a:latin typeface="メイリオ" panose="020B0604030504040204" pitchFamily="50" charset="-128"/>
                <a:ea typeface="メイリオ" panose="020B0604030504040204" pitchFamily="50" charset="-128"/>
              </a:rPr>
              <a:t>登録</a:t>
            </a:r>
            <a:r>
              <a:rPr kumimoji="1" lang="ja-JP" altLang="en-US" sz="1600" dirty="0">
                <a:solidFill>
                  <a:schemeClr val="bg1"/>
                </a:solidFill>
                <a:latin typeface="メイリオ" panose="020B0604030504040204" pitchFamily="50" charset="-128"/>
                <a:ea typeface="メイリオ" panose="020B0604030504040204" pitchFamily="50" charset="-128"/>
              </a:rPr>
              <a:t>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err="1">
                <a:solidFill>
                  <a:schemeClr val="bg1"/>
                </a:solidFill>
                <a:latin typeface="メイリオ" panose="020B0604030504040204" pitchFamily="50" charset="-128"/>
                <a:ea typeface="メイリオ" panose="020B0604030504040204" pitchFamily="50" charset="-128"/>
              </a:rPr>
              <a:t>会社</a:t>
            </a:r>
            <a:r>
              <a:rPr kumimoji="1" lang="ja-JP" altLang="en-US" sz="1600" dirty="0">
                <a:solidFill>
                  <a:schemeClr val="bg1"/>
                </a:solidFill>
                <a:latin typeface="メイリオ" panose="020B0604030504040204" pitchFamily="50" charset="-128"/>
                <a:ea typeface="メイリオ" panose="020B0604030504040204" pitchFamily="50" charset="-128"/>
              </a:rPr>
              <a:t>情報の登録ー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（１）ユーザー名</a:t>
            </a:r>
            <a:r>
              <a:rPr kumimoji="1" lang="ja-JP" altLang="en-US" sz="1400" dirty="0">
                <a:solidFill>
                  <a:schemeClr val="tx1"/>
                </a:solidFill>
                <a:latin typeface="メイリオ" panose="020B0604030504040204" pitchFamily="50" charset="-128"/>
                <a:ea typeface="メイリオ" panose="020B0604030504040204" pitchFamily="50" charset="-128"/>
              </a:rPr>
              <a:t>とパスワードを入力</a:t>
            </a:r>
            <a:r>
              <a:rPr kumimoji="1" lang="ja-JP" altLang="en-US" sz="1400" dirty="0" smtClean="0">
                <a:solidFill>
                  <a:schemeClr val="tx1"/>
                </a:solidFill>
                <a:latin typeface="メイリオ" panose="020B0604030504040204" pitchFamily="50" charset="-128"/>
                <a:ea typeface="メイリオ" panose="020B0604030504040204" pitchFamily="50" charset="-128"/>
              </a:rPr>
              <a:t>する</a:t>
            </a:r>
            <a:r>
              <a:rPr kumimoji="1" lang="ja-JP" altLang="en-US"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429862" y="4867918"/>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（２）新しいパスワードを登録する。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817529" y="5346579"/>
            <a:ext cx="6040472" cy="1015663"/>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「現在のパスワード」は、メールに記載のパスワードを入力してください。</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新しいパスワード」を２回入力</a:t>
            </a:r>
            <a:r>
              <a:rPr kumimoji="1" lang="ja-JP" altLang="en-US" sz="1200" dirty="0" smtClean="0">
                <a:latin typeface="メイリオ" panose="020B0604030504040204" pitchFamily="50" charset="-128"/>
                <a:ea typeface="メイリオ" panose="020B0604030504040204" pitchFamily="50" charset="-128"/>
              </a:rPr>
              <a:t>し、 「送信」</a:t>
            </a:r>
            <a:r>
              <a:rPr kumimoji="1" lang="ja-JP" altLang="en-US" sz="1200" dirty="0">
                <a:latin typeface="メイリオ" panose="020B0604030504040204" pitchFamily="50" charset="-128"/>
                <a:ea typeface="メイリオ" panose="020B0604030504040204" pitchFamily="50" charset="-128"/>
              </a:rPr>
              <a:t>ボタンをクリック</a:t>
            </a:r>
            <a:r>
              <a:rPr kumimoji="1" lang="ja-JP" altLang="en-US" sz="1200" dirty="0" smtClean="0">
                <a:latin typeface="メイリオ" panose="020B0604030504040204" pitchFamily="50" charset="-128"/>
                <a:ea typeface="メイリオ" panose="020B0604030504040204" pitchFamily="50" charset="-128"/>
              </a:rPr>
              <a:t>してください。</a:t>
            </a:r>
            <a:endParaRPr kumimoji="1" lang="en-US" altLang="ja-JP" sz="1200" dirty="0" smtClean="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a:p>
            <a:r>
              <a:rPr kumimoji="1" lang="en-US" altLang="ja-JP" sz="1200" dirty="0" smtClean="0">
                <a:solidFill>
                  <a:srgbClr val="FF0066"/>
                </a:solidFill>
                <a:latin typeface="メイリオ" panose="020B0604030504040204" pitchFamily="50" charset="-128"/>
                <a:ea typeface="メイリオ" panose="020B0604030504040204" pitchFamily="50" charset="-128"/>
              </a:rPr>
              <a:t> ※</a:t>
            </a:r>
            <a:r>
              <a:rPr kumimoji="1" lang="ja-JP" altLang="en-US" sz="1200" dirty="0" smtClean="0">
                <a:solidFill>
                  <a:srgbClr val="FF0066"/>
                </a:solidFill>
                <a:latin typeface="メイリオ" panose="020B0604030504040204" pitchFamily="50" charset="-128"/>
                <a:ea typeface="メイリオ" panose="020B0604030504040204" pitchFamily="50" charset="-128"/>
              </a:rPr>
              <a:t> パスワード</a:t>
            </a:r>
            <a:r>
              <a:rPr kumimoji="1" lang="ja-JP" altLang="en-US" sz="1200" dirty="0">
                <a:solidFill>
                  <a:srgbClr val="FF0066"/>
                </a:solidFill>
                <a:latin typeface="メイリオ" panose="020B0604030504040204" pitchFamily="50" charset="-128"/>
                <a:ea typeface="メイリオ" panose="020B0604030504040204" pitchFamily="50" charset="-128"/>
              </a:rPr>
              <a:t>の要件を満たしていない場合は入力内容がクリアになり</a:t>
            </a:r>
            <a:r>
              <a:rPr kumimoji="1" lang="ja-JP" altLang="en-US" sz="1200" dirty="0" smtClean="0">
                <a:solidFill>
                  <a:srgbClr val="FF0066"/>
                </a:solidFill>
                <a:latin typeface="メイリオ" panose="020B0604030504040204" pitchFamily="50" charset="-128"/>
                <a:ea typeface="メイリオ" panose="020B0604030504040204" pitchFamily="50" charset="-128"/>
              </a:rPr>
              <a:t>、再度入力を　</a:t>
            </a:r>
            <a:endParaRPr kumimoji="1" lang="en-US" altLang="ja-JP" sz="1200" dirty="0" smtClean="0">
              <a:solidFill>
                <a:srgbClr val="FF0066"/>
              </a:solidFill>
              <a:latin typeface="メイリオ" panose="020B0604030504040204" pitchFamily="50" charset="-128"/>
              <a:ea typeface="メイリオ" panose="020B0604030504040204" pitchFamily="50" charset="-128"/>
            </a:endParaRPr>
          </a:p>
          <a:p>
            <a:r>
              <a:rPr kumimoji="1" lang="ja-JP" altLang="en-US" sz="1200" dirty="0" smtClean="0">
                <a:solidFill>
                  <a:srgbClr val="FF0066"/>
                </a:solidFill>
                <a:latin typeface="メイリオ" panose="020B0604030504040204" pitchFamily="50" charset="-128"/>
                <a:ea typeface="メイリオ" panose="020B0604030504040204" pitchFamily="50" charset="-128"/>
              </a:rPr>
              <a:t>   要求</a:t>
            </a:r>
            <a:r>
              <a:rPr kumimoji="1" lang="ja-JP" altLang="en-US" sz="1200" dirty="0">
                <a:solidFill>
                  <a:srgbClr val="FF0066"/>
                </a:solidFill>
                <a:latin typeface="メイリオ" panose="020B0604030504040204" pitchFamily="50" charset="-128"/>
                <a:ea typeface="メイリオ" panose="020B0604030504040204" pitchFamily="50" charset="-128"/>
              </a:rPr>
              <a:t>されます。</a:t>
            </a:r>
          </a:p>
        </p:txBody>
      </p:sp>
      <p:sp>
        <p:nvSpPr>
          <p:cNvPr id="25" name="テキスト ボックス 24"/>
          <p:cNvSpPr txBox="1"/>
          <p:nvPr/>
        </p:nvSpPr>
        <p:spPr>
          <a:xfrm>
            <a:off x="817528" y="1039602"/>
            <a:ext cx="6222733"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ユーザー名</a:t>
            </a:r>
            <a:r>
              <a:rPr kumimoji="1" lang="ja-JP" altLang="en-US" sz="1200" dirty="0">
                <a:latin typeface="メイリオ" panose="020B0604030504040204" pitchFamily="50" charset="-128"/>
                <a:ea typeface="メイリオ" panose="020B0604030504040204" pitchFamily="50" charset="-128"/>
              </a:rPr>
              <a:t>とパスワードを入力し、「ログイン」ボタンをクリックします。</a:t>
            </a:r>
          </a:p>
          <a:p>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rPr>
              <a:t>パスワードは電子メールでお送りしたものを入力してください。</a:t>
            </a:r>
            <a:endParaRPr kumimoji="1" lang="ja-JP" altLang="en-US" sz="1200" dirty="0">
              <a:latin typeface="メイリオ" panose="020B0604030504040204" pitchFamily="50" charset="-128"/>
              <a:ea typeface="メイリオ" panose="020B0604030504040204" pitchFamily="50" charset="-128"/>
            </a:endParaRPr>
          </a:p>
        </p:txBody>
      </p:sp>
      <p:sp>
        <p:nvSpPr>
          <p:cNvPr id="7" name="四角形吹き出し 6"/>
          <p:cNvSpPr/>
          <p:nvPr/>
        </p:nvSpPr>
        <p:spPr>
          <a:xfrm>
            <a:off x="4512727" y="1668958"/>
            <a:ext cx="2243666" cy="763708"/>
          </a:xfrm>
          <a:prstGeom prst="wedgeRectCallout">
            <a:avLst>
              <a:gd name="adj1" fmla="val -73935"/>
              <a:gd name="adj2" fmla="val 71261"/>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アカウント登録</a:t>
            </a:r>
            <a:r>
              <a:rPr kumimoji="1" lang="ja-JP" altLang="en-US" sz="1400" smtClean="0">
                <a:solidFill>
                  <a:schemeClr val="bg1"/>
                </a:solidFill>
                <a:latin typeface="メイリオ" panose="020B0604030504040204" pitchFamily="50" charset="-128"/>
                <a:ea typeface="メイリオ" panose="020B0604030504040204" pitchFamily="50" charset="-128"/>
              </a:rPr>
              <a:t>時に入力</a:t>
            </a:r>
            <a:r>
              <a:rPr kumimoji="1" lang="ja-JP" altLang="en-US" sz="1400" dirty="0" smtClean="0">
                <a:solidFill>
                  <a:schemeClr val="bg1"/>
                </a:solidFill>
                <a:latin typeface="メイリオ" panose="020B0604030504040204" pitchFamily="50" charset="-128"/>
                <a:ea typeface="メイリオ" panose="020B0604030504040204" pitchFamily="50" charset="-128"/>
              </a:rPr>
              <a:t>したメールアドレス</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27" name="四角形吹き出し 26"/>
          <p:cNvSpPr/>
          <p:nvPr/>
        </p:nvSpPr>
        <p:spPr>
          <a:xfrm>
            <a:off x="4512727" y="2689499"/>
            <a:ext cx="2243666" cy="614187"/>
          </a:xfrm>
          <a:prstGeom prst="wedgeRectCallout">
            <a:avLst>
              <a:gd name="adj1" fmla="val -73558"/>
              <a:gd name="adj2" fmla="val 2580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電子メールに記載された初期パスワード</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3699933" y="3326659"/>
            <a:ext cx="685800" cy="347967"/>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rot="13378880">
            <a:off x="4183603" y="3534143"/>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吹き出し 30"/>
          <p:cNvSpPr/>
          <p:nvPr/>
        </p:nvSpPr>
        <p:spPr>
          <a:xfrm>
            <a:off x="4521191" y="6775227"/>
            <a:ext cx="2243666" cy="614187"/>
          </a:xfrm>
          <a:prstGeom prst="wedgeRectCallout">
            <a:avLst>
              <a:gd name="adj1" fmla="val -73558"/>
              <a:gd name="adj2" fmla="val 2580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bg1"/>
                </a:solidFill>
                <a:latin typeface="メイリオ" panose="020B0604030504040204" pitchFamily="50" charset="-128"/>
                <a:ea typeface="メイリオ" panose="020B0604030504040204" pitchFamily="50" charset="-128"/>
              </a:rPr>
              <a:t>電子メールに記載された初期パスワード</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3996272" y="8995662"/>
            <a:ext cx="516455" cy="347967"/>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rot="13378880">
            <a:off x="4192070" y="9347072"/>
            <a:ext cx="404262" cy="287234"/>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164264" y="6863273"/>
            <a:ext cx="2303715" cy="551543"/>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190211" y="8155836"/>
            <a:ext cx="2303715" cy="839826"/>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A88C5731-C1AB-4A78-8904-6BAA3971EE80}" type="slidenum">
              <a:rPr kumimoji="1" lang="ja-JP" altLang="en-US" sz="1600" smtClean="0"/>
              <a:t>7</a:t>
            </a:fld>
            <a:endParaRPr kumimoji="1" lang="ja-JP" altLang="en-US" sz="1600" dirty="0"/>
          </a:p>
        </p:txBody>
      </p:sp>
      <p:sp>
        <p:nvSpPr>
          <p:cNvPr id="9" name="正方形/長方形 8"/>
          <p:cNvSpPr/>
          <p:nvPr/>
        </p:nvSpPr>
        <p:spPr>
          <a:xfrm>
            <a:off x="2241550" y="6670165"/>
            <a:ext cx="1996718" cy="16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4431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458046" y="2679081"/>
            <a:ext cx="5937674" cy="3735829"/>
            <a:chOff x="458046" y="2192193"/>
            <a:chExt cx="5937674" cy="3735829"/>
          </a:xfrm>
        </p:grpSpPr>
        <p:pic>
          <p:nvPicPr>
            <p:cNvPr id="16" name="図 15"/>
            <p:cNvPicPr>
              <a:picLocks noChangeAspect="1"/>
            </p:cNvPicPr>
            <p:nvPr/>
          </p:nvPicPr>
          <p:blipFill>
            <a:blip r:embed="rId2"/>
            <a:stretch>
              <a:fillRect/>
            </a:stretch>
          </p:blipFill>
          <p:spPr>
            <a:xfrm>
              <a:off x="478366" y="2192193"/>
              <a:ext cx="5901267" cy="138982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46" y="3568121"/>
              <a:ext cx="5937674" cy="2359901"/>
            </a:xfrm>
            <a:prstGeom prst="rect">
              <a:avLst/>
            </a:prstGeom>
          </p:spPr>
        </p:pic>
      </p:grpSp>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2"/>
            </a:pPr>
            <a:r>
              <a:rPr kumimoji="1" lang="ja-JP" altLang="en-US" sz="1600" dirty="0">
                <a:solidFill>
                  <a:schemeClr val="bg1"/>
                </a:solidFill>
                <a:latin typeface="メイリオ" panose="020B0604030504040204" pitchFamily="50" charset="-128"/>
                <a:ea typeface="メイリオ" panose="020B0604030504040204" pitchFamily="50" charset="-128"/>
              </a:rPr>
              <a:t>アカウントの新規</a:t>
            </a:r>
            <a:r>
              <a:rPr kumimoji="1" lang="ja-JP" altLang="en-US" sz="1600" dirty="0" smtClean="0">
                <a:solidFill>
                  <a:schemeClr val="bg1"/>
                </a:solidFill>
                <a:latin typeface="メイリオ" panose="020B0604030504040204" pitchFamily="50" charset="-128"/>
                <a:ea typeface="メイリオ" panose="020B0604030504040204" pitchFamily="50" charset="-128"/>
              </a:rPr>
              <a:t>登録</a:t>
            </a:r>
            <a:r>
              <a:rPr kumimoji="1" lang="ja-JP" altLang="en-US" sz="1600" dirty="0">
                <a:solidFill>
                  <a:schemeClr val="bg1"/>
                </a:solidFill>
                <a:latin typeface="メイリオ" panose="020B0604030504040204" pitchFamily="50" charset="-128"/>
                <a:ea typeface="メイリオ" panose="020B0604030504040204" pitchFamily="50" charset="-128"/>
              </a:rPr>
              <a:t>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err="1">
                <a:solidFill>
                  <a:schemeClr val="bg1"/>
                </a:solidFill>
                <a:latin typeface="メイリオ" panose="020B0604030504040204" pitchFamily="50" charset="-128"/>
                <a:ea typeface="メイリオ" panose="020B0604030504040204" pitchFamily="50" charset="-128"/>
              </a:rPr>
              <a:t>会社</a:t>
            </a:r>
            <a:r>
              <a:rPr kumimoji="1" lang="ja-JP" altLang="en-US" sz="1600" dirty="0" smtClean="0">
                <a:solidFill>
                  <a:schemeClr val="bg1"/>
                </a:solidFill>
                <a:latin typeface="メイリオ" panose="020B0604030504040204" pitchFamily="50" charset="-128"/>
                <a:ea typeface="メイリオ" panose="020B0604030504040204" pitchFamily="50" charset="-128"/>
              </a:rPr>
              <a:t>情報の</a:t>
            </a:r>
            <a:r>
              <a:rPr kumimoji="1" lang="ja-JP" altLang="en-US" sz="1600" dirty="0">
                <a:solidFill>
                  <a:schemeClr val="bg1"/>
                </a:solidFill>
                <a:latin typeface="メイリオ" panose="020B0604030504040204" pitchFamily="50" charset="-128"/>
                <a:ea typeface="メイリオ" panose="020B0604030504040204" pitchFamily="50" charset="-128"/>
              </a:rPr>
              <a:t>登録ー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（３）「会社情報・利用者情報の登録」の項目を入力する。</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823185" y="1096590"/>
            <a:ext cx="6034815" cy="646331"/>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「会社情報・利用者情報」の</a:t>
            </a:r>
            <a:r>
              <a:rPr kumimoji="1" lang="ja-JP" altLang="en-US" sz="1200" dirty="0">
                <a:latin typeface="メイリオ" panose="020B0604030504040204" pitchFamily="50" charset="-128"/>
                <a:ea typeface="メイリオ" panose="020B0604030504040204" pitchFamily="50" charset="-128"/>
              </a:rPr>
              <a:t>それぞれの項目を入力</a:t>
            </a:r>
            <a:r>
              <a:rPr kumimoji="1" lang="ja-JP" altLang="en-US" sz="1200" dirty="0" smtClean="0">
                <a:latin typeface="メイリオ" panose="020B0604030504040204" pitchFamily="50" charset="-128"/>
                <a:ea typeface="メイリオ" panose="020B0604030504040204" pitchFamily="50" charset="-128"/>
              </a:rPr>
              <a:t>してください。「</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」がついている項目は入力を必須としています。入力</a:t>
            </a:r>
            <a:r>
              <a:rPr kumimoji="1" lang="ja-JP" altLang="en-US" sz="1200" dirty="0">
                <a:latin typeface="メイリオ" panose="020B0604030504040204" pitchFamily="50" charset="-128"/>
                <a:ea typeface="メイリオ" panose="020B0604030504040204" pitchFamily="50" charset="-128"/>
              </a:rPr>
              <a:t>内容を確認をして、間違いがなければ</a:t>
            </a:r>
            <a:r>
              <a:rPr kumimoji="1" lang="ja-JP" altLang="en-US" sz="1200" dirty="0" smtClean="0">
                <a:latin typeface="メイリオ" panose="020B0604030504040204" pitchFamily="50" charset="-128"/>
                <a:ea typeface="メイリオ" panose="020B0604030504040204" pitchFamily="50" charset="-128"/>
              </a:rPr>
              <a:t>右下の</a:t>
            </a:r>
            <a:r>
              <a:rPr kumimoji="1" lang="ja-JP" altLang="en-US" sz="1200" dirty="0">
                <a:latin typeface="メイリオ" panose="020B0604030504040204" pitchFamily="50" charset="-128"/>
                <a:ea typeface="メイリオ" panose="020B0604030504040204" pitchFamily="50" charset="-128"/>
              </a:rPr>
              <a:t>「送信」ボタンを</a:t>
            </a:r>
            <a:r>
              <a:rPr kumimoji="1" lang="ja-JP" altLang="en-US" sz="1200" dirty="0" smtClean="0">
                <a:latin typeface="メイリオ" panose="020B0604030504040204" pitchFamily="50" charset="-128"/>
                <a:ea typeface="メイリオ" panose="020B0604030504040204" pitchFamily="50" charset="-128"/>
              </a:rPr>
              <a:t>押してください。</a:t>
            </a:r>
            <a:endParaRPr kumimoji="1" lang="en-US" altLang="ja-JP" sz="1200" dirty="0" smtClean="0">
              <a:latin typeface="メイリオ" panose="020B0604030504040204" pitchFamily="50" charset="-128"/>
              <a:ea typeface="メイリオ" panose="020B0604030504040204" pitchFamily="50" charset="-128"/>
            </a:endParaRPr>
          </a:p>
        </p:txBody>
      </p:sp>
      <p:sp>
        <p:nvSpPr>
          <p:cNvPr id="19" name="正方形/長方形 18"/>
          <p:cNvSpPr/>
          <p:nvPr/>
        </p:nvSpPr>
        <p:spPr>
          <a:xfrm>
            <a:off x="5003796" y="6115191"/>
            <a:ext cx="1308104" cy="299719"/>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A88C5731-C1AB-4A78-8904-6BAA3971EE80}" type="slidenum">
              <a:rPr kumimoji="1" lang="ja-JP" altLang="en-US" sz="1600" smtClean="0"/>
              <a:t>8</a:t>
            </a:fld>
            <a:endParaRPr kumimoji="1" lang="ja-JP" altLang="en-US" sz="1600" dirty="0"/>
          </a:p>
        </p:txBody>
      </p:sp>
      <p:sp>
        <p:nvSpPr>
          <p:cNvPr id="10" name="正方形/長方形 9"/>
          <p:cNvSpPr/>
          <p:nvPr/>
        </p:nvSpPr>
        <p:spPr>
          <a:xfrm>
            <a:off x="423512" y="663299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（４）</a:t>
            </a:r>
            <a:r>
              <a:rPr kumimoji="1" lang="ja-JP" altLang="en-US" sz="1400" dirty="0">
                <a:solidFill>
                  <a:schemeClr val="tx1"/>
                </a:solidFill>
                <a:latin typeface="メイリオ" panose="020B0604030504040204" pitchFamily="50" charset="-128"/>
                <a:ea typeface="メイリオ" panose="020B0604030504040204" pitchFamily="50" charset="-128"/>
              </a:rPr>
              <a:t>再度</a:t>
            </a:r>
            <a:r>
              <a:rPr kumimoji="1" lang="ja-JP" altLang="en-US" sz="1400" dirty="0" smtClean="0">
                <a:solidFill>
                  <a:schemeClr val="tx1"/>
                </a:solidFill>
                <a:latin typeface="メイリオ" panose="020B0604030504040204" pitchFamily="50" charset="-128"/>
                <a:ea typeface="メイリオ" panose="020B0604030504040204" pitchFamily="50" charset="-128"/>
              </a:rPr>
              <a:t>ログインする。</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rotWithShape="1">
          <a:blip r:embed="rId4">
            <a:extLst>
              <a:ext uri="{28A0092B-C50C-407E-A947-70E740481C1C}">
                <a14:useLocalDpi xmlns:a14="http://schemas.microsoft.com/office/drawing/2010/main" val="0"/>
              </a:ext>
            </a:extLst>
          </a:blip>
          <a:srcRect b="34307"/>
          <a:stretch/>
        </p:blipFill>
        <p:spPr>
          <a:xfrm>
            <a:off x="576756" y="7860173"/>
            <a:ext cx="5700254" cy="1333662"/>
          </a:xfrm>
          <a:prstGeom prst="rect">
            <a:avLst/>
          </a:prstGeom>
        </p:spPr>
      </p:pic>
      <p:sp>
        <p:nvSpPr>
          <p:cNvPr id="12" name="正方形/長方形 11"/>
          <p:cNvSpPr/>
          <p:nvPr/>
        </p:nvSpPr>
        <p:spPr>
          <a:xfrm>
            <a:off x="478365" y="7783074"/>
            <a:ext cx="5908147" cy="368461"/>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59684" y="7115116"/>
            <a:ext cx="6222733"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「会社情報・利用者情報」は、送信後、再度ログインすることで反映されます。</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ログイン</a:t>
            </a:r>
            <a:r>
              <a:rPr kumimoji="1" lang="ja-JP" altLang="en-US" sz="1200" dirty="0" smtClean="0">
                <a:latin typeface="メイリオ" panose="020B0604030504040204" pitchFamily="50" charset="-128"/>
                <a:ea typeface="メイリオ" panose="020B0604030504040204" pitchFamily="50" charset="-128"/>
              </a:rPr>
              <a:t>画面に</a:t>
            </a:r>
            <a:r>
              <a:rPr kumimoji="1" lang="ja-JP" altLang="en-US" sz="1200" dirty="0">
                <a:latin typeface="メイリオ" panose="020B0604030504040204" pitchFamily="50" charset="-128"/>
                <a:ea typeface="メイリオ" panose="020B0604030504040204" pitchFamily="50" charset="-128"/>
              </a:rPr>
              <a:t>次</a:t>
            </a:r>
            <a:r>
              <a:rPr kumimoji="1" lang="ja-JP" altLang="en-US" sz="1200" dirty="0" smtClean="0">
                <a:latin typeface="メイリオ" panose="020B0604030504040204" pitchFamily="50" charset="-128"/>
                <a:ea typeface="メイリオ" panose="020B0604030504040204" pitchFamily="50" charset="-128"/>
              </a:rPr>
              <a:t>のような表示がある場合は、再度ログインを行ってください。</a:t>
            </a:r>
            <a:endParaRPr kumimoji="1" lang="en-US" altLang="ja-JP" sz="12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033152" y="1783368"/>
            <a:ext cx="5628905" cy="646331"/>
          </a:xfrm>
          <a:prstGeom prst="rect">
            <a:avLst/>
          </a:prstGeom>
          <a:noFill/>
        </p:spPr>
        <p:txBody>
          <a:bodyPr wrap="square" rtlCol="0">
            <a:spAutoFit/>
          </a:bodyPr>
          <a:lstStyle/>
          <a:p>
            <a:r>
              <a:rPr kumimoji="1" lang="en-US" altLang="ja-JP" sz="1200" b="1" dirty="0" smtClean="0">
                <a:solidFill>
                  <a:srgbClr val="FF0000"/>
                </a:solidFill>
                <a:latin typeface="メイリオ" panose="020B0604030504040204" pitchFamily="50" charset="-128"/>
                <a:ea typeface="メイリオ" panose="020B0604030504040204" pitchFamily="50" charset="-128"/>
              </a:rPr>
              <a:t>※</a:t>
            </a:r>
            <a:r>
              <a:rPr kumimoji="1" lang="ja-JP" altLang="en-US" sz="1200" b="1" dirty="0" smtClean="0">
                <a:solidFill>
                  <a:srgbClr val="FF0000"/>
                </a:solidFill>
                <a:latin typeface="メイリオ" panose="020B0604030504040204" pitchFamily="50" charset="-128"/>
                <a:ea typeface="メイリオ" panose="020B0604030504040204" pitchFamily="50" charset="-128"/>
              </a:rPr>
              <a:t>「会社情報・利用者情報」の各項目</a:t>
            </a:r>
            <a:r>
              <a:rPr kumimoji="1" lang="ja-JP" altLang="en-US" sz="1200" b="1" dirty="0">
                <a:solidFill>
                  <a:srgbClr val="FF0000"/>
                </a:solidFill>
                <a:latin typeface="メイリオ" panose="020B0604030504040204" pitchFamily="50" charset="-128"/>
                <a:ea typeface="メイリオ" panose="020B0604030504040204" pitchFamily="50" charset="-128"/>
              </a:rPr>
              <a:t>は、サポートビラ（東広島市事業者ポータルサイト</a:t>
            </a:r>
            <a:r>
              <a:rPr kumimoji="1" lang="ja-JP" altLang="en-US" sz="1200" b="1" dirty="0" smtClean="0">
                <a:solidFill>
                  <a:srgbClr val="FF0000"/>
                </a:solidFill>
                <a:latin typeface="メイリオ" panose="020B0604030504040204" pitchFamily="50" charset="-128"/>
                <a:ea typeface="メイリオ" panose="020B0604030504040204" pitchFamily="50" charset="-128"/>
              </a:rPr>
              <a:t>）を利用される方の情報を入力してください。競争入札参加資格審査申請の内容と一致させる必要はありません。</a:t>
            </a:r>
            <a:endParaRPr kumimoji="1" lang="en-US" altLang="ja-JP" sz="1200" b="1" dirty="0" smtClean="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34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32128" r="7157" b="22582"/>
          <a:stretch/>
        </p:blipFill>
        <p:spPr>
          <a:xfrm>
            <a:off x="588229" y="1569603"/>
            <a:ext cx="5751675" cy="2108121"/>
          </a:xfrm>
          <a:prstGeom prst="rect">
            <a:avLst/>
          </a:prstGeom>
        </p:spPr>
      </p:pic>
      <p:sp>
        <p:nvSpPr>
          <p:cNvPr id="2" name="正方形/長方形 1"/>
          <p:cNvSpPr/>
          <p:nvPr/>
        </p:nvSpPr>
        <p:spPr>
          <a:xfrm>
            <a:off x="0" y="0"/>
            <a:ext cx="6858000" cy="394636"/>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r>
              <a:rPr kumimoji="1" lang="zh-TW" altLang="en-US" sz="1600" dirty="0" smtClean="0">
                <a:solidFill>
                  <a:schemeClr val="bg1"/>
                </a:solidFill>
                <a:latin typeface="メイリオ" panose="020B0604030504040204" pitchFamily="50" charset="-128"/>
                <a:ea typeface="メイリオ" panose="020B0604030504040204" pitchFamily="50" charset="-128"/>
              </a:rPr>
              <a:t>電子申請</a:t>
            </a:r>
            <a:r>
              <a:rPr kumimoji="1" lang="ja-JP" altLang="en-US" sz="1600" dirty="0" smtClean="0">
                <a:solidFill>
                  <a:schemeClr val="bg1"/>
                </a:solidFill>
                <a:latin typeface="メイリオ" panose="020B0604030504040204" pitchFamily="50" charset="-128"/>
                <a:ea typeface="メイリオ" panose="020B0604030504040204" pitchFamily="50" charset="-128"/>
              </a:rPr>
              <a:t>の手順　</a:t>
            </a:r>
            <a:r>
              <a:rPr kumimoji="1" lang="ja-JP" altLang="en-US" sz="1600" dirty="0" err="1" smtClean="0">
                <a:solidFill>
                  <a:schemeClr val="bg1"/>
                </a:solidFill>
                <a:latin typeface="メイリオ" panose="020B0604030504040204" pitchFamily="50" charset="-128"/>
                <a:ea typeface="メイリオ" panose="020B0604030504040204" pitchFamily="50" charset="-128"/>
              </a:rPr>
              <a:t>ー</a:t>
            </a:r>
            <a:r>
              <a:rPr kumimoji="1" lang="ja-JP" altLang="en-US" sz="1600" dirty="0" smtClean="0">
                <a:solidFill>
                  <a:schemeClr val="bg1"/>
                </a:solidFill>
                <a:latin typeface="メイリオ" panose="020B0604030504040204" pitchFamily="50" charset="-128"/>
                <a:ea typeface="メイリオ" panose="020B0604030504040204" pitchFamily="50" charset="-128"/>
              </a:rPr>
              <a:t>新規申請</a:t>
            </a:r>
            <a:r>
              <a:rPr kumimoji="1" lang="ja-JP" altLang="en-US" sz="1600" dirty="0" err="1">
                <a:solidFill>
                  <a:schemeClr val="bg1"/>
                </a:solidFill>
                <a:latin typeface="メイリオ" panose="020B0604030504040204" pitchFamily="50" charset="-128"/>
                <a:ea typeface="メイリオ" panose="020B0604030504040204" pitchFamily="50" charset="-128"/>
              </a:rPr>
              <a:t>ー</a:t>
            </a:r>
            <a:endParaRPr kumimoji="1" lang="en-US" altLang="ja-JP" sz="1600" dirty="0" smtClean="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23512" y="633663"/>
            <a:ext cx="6434488" cy="3946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（１）</a:t>
            </a:r>
            <a:r>
              <a:rPr kumimoji="1" lang="ja-JP" altLang="en-US" sz="1400" dirty="0" smtClean="0">
                <a:solidFill>
                  <a:schemeClr val="tx1"/>
                </a:solidFill>
                <a:latin typeface="メイリオ" panose="020B0604030504040204" pitchFamily="50" charset="-128"/>
                <a:ea typeface="メイリオ" panose="020B0604030504040204" pitchFamily="50" charset="-128"/>
              </a:rPr>
              <a:t>道路工事施行承認申請</a:t>
            </a:r>
            <a:r>
              <a:rPr kumimoji="1" lang="ja-JP" altLang="en-US" sz="1400" dirty="0" smtClean="0">
                <a:solidFill>
                  <a:schemeClr val="tx1"/>
                </a:solidFill>
                <a:latin typeface="メイリオ" panose="020B0604030504040204" pitchFamily="50" charset="-128"/>
                <a:ea typeface="メイリオ" panose="020B0604030504040204" pitchFamily="50" charset="-128"/>
              </a:rPr>
              <a:t>のメニューを表示する。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4843463" y="1581992"/>
            <a:ext cx="1023937" cy="437308"/>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29389" y="1101743"/>
            <a:ext cx="6222733"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サポートビラのトップメニューにある「申請手続き」の中にある「許可申請」をクリックします。</a:t>
            </a:r>
            <a:endParaRPr kumimoji="1" lang="en-US" altLang="ja-JP" sz="1200" dirty="0" smtClean="0">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A88C5731-C1AB-4A78-8904-6BAA3971EE80}" type="slidenum">
              <a:rPr kumimoji="1" lang="ja-JP" altLang="en-US" sz="1600" smtClean="0"/>
              <a:t>9</a:t>
            </a:fld>
            <a:endParaRPr kumimoji="1" lang="ja-JP" altLang="en-US" sz="1600" dirty="0"/>
          </a:p>
        </p:txBody>
      </p:sp>
      <p:sp>
        <p:nvSpPr>
          <p:cNvPr id="25" name="テキスト ボックス 24"/>
          <p:cNvSpPr txBox="1"/>
          <p:nvPr/>
        </p:nvSpPr>
        <p:spPr>
          <a:xfrm>
            <a:off x="529389" y="4077644"/>
            <a:ext cx="6222733"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許可申請メニューが表示されます。</a:t>
            </a:r>
            <a:r>
              <a:rPr kumimoji="1" lang="ja-JP" altLang="en-US" sz="1200" dirty="0" smtClean="0">
                <a:latin typeface="メイリオ" panose="020B0604030504040204" pitchFamily="50" charset="-128"/>
                <a:ea typeface="メイリオ" panose="020B0604030504040204" pitchFamily="50" charset="-128"/>
              </a:rPr>
              <a:t>道路工事施行承認申請</a:t>
            </a:r>
            <a:r>
              <a:rPr kumimoji="1" lang="ja-JP" altLang="en-US" sz="1200" dirty="0" smtClean="0">
                <a:latin typeface="メイリオ" panose="020B0604030504040204" pitchFamily="50" charset="-128"/>
                <a:ea typeface="メイリオ" panose="020B0604030504040204" pitchFamily="50" charset="-128"/>
              </a:rPr>
              <a:t>をクリックすることで、</a:t>
            </a:r>
            <a:r>
              <a:rPr kumimoji="1" lang="ja-JP" altLang="en-US" sz="1200" dirty="0" smtClean="0">
                <a:latin typeface="メイリオ" panose="020B0604030504040204" pitchFamily="50" charset="-128"/>
                <a:ea typeface="メイリオ" panose="020B0604030504040204" pitchFamily="50" charset="-128"/>
              </a:rPr>
              <a:t>道路工事施行承認申請</a:t>
            </a:r>
            <a:r>
              <a:rPr kumimoji="1" lang="ja-JP" altLang="en-US" sz="1200" dirty="0" smtClean="0">
                <a:latin typeface="メイリオ" panose="020B0604030504040204" pitchFamily="50" charset="-128"/>
                <a:ea typeface="メイリオ" panose="020B0604030504040204" pitchFamily="50" charset="-128"/>
              </a:rPr>
              <a:t>メニューが表示されます。</a:t>
            </a:r>
            <a:endParaRPr kumimoji="1" lang="en-US" altLang="ja-JP" sz="1200" dirty="0" smtClean="0">
              <a:latin typeface="メイリオ" panose="020B0604030504040204" pitchFamily="50" charset="-128"/>
              <a:ea typeface="メイリオ" panose="020B0604030504040204" pitchFamily="50" charset="-128"/>
            </a:endParaRPr>
          </a:p>
        </p:txBody>
      </p:sp>
      <p:sp>
        <p:nvSpPr>
          <p:cNvPr id="17" name="正方形/長方形 16"/>
          <p:cNvSpPr/>
          <p:nvPr/>
        </p:nvSpPr>
        <p:spPr>
          <a:xfrm>
            <a:off x="4556260" y="2284817"/>
            <a:ext cx="1106352" cy="25234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3"/>
          <a:srcRect b="37143"/>
          <a:stretch/>
        </p:blipFill>
        <p:spPr>
          <a:xfrm>
            <a:off x="588229" y="4647941"/>
            <a:ext cx="5649662" cy="1702059"/>
          </a:xfrm>
          <a:prstGeom prst="rect">
            <a:avLst/>
          </a:prstGeom>
        </p:spPr>
      </p:pic>
      <p:sp>
        <p:nvSpPr>
          <p:cNvPr id="19" name="正方形/長方形 18"/>
          <p:cNvSpPr/>
          <p:nvPr/>
        </p:nvSpPr>
        <p:spPr>
          <a:xfrm>
            <a:off x="588228" y="5689628"/>
            <a:ext cx="2713771" cy="466721"/>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a:stretch>
            <a:fillRect/>
          </a:stretch>
        </p:blipFill>
        <p:spPr>
          <a:xfrm>
            <a:off x="562717" y="6694406"/>
            <a:ext cx="5802697" cy="2750692"/>
          </a:xfrm>
          <a:prstGeom prst="rect">
            <a:avLst/>
          </a:prstGeom>
        </p:spPr>
      </p:pic>
      <p:sp>
        <p:nvSpPr>
          <p:cNvPr id="21" name="正方形/長方形 20"/>
          <p:cNvSpPr/>
          <p:nvPr/>
        </p:nvSpPr>
        <p:spPr>
          <a:xfrm>
            <a:off x="588229" y="7481807"/>
            <a:ext cx="1900972" cy="531893"/>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8187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34567D0FD0FD4D99C4ACC17891977C" ma:contentTypeVersion="13" ma:contentTypeDescription="新しいドキュメントを作成します。" ma:contentTypeScope="" ma:versionID="aa7334045e3e1f63ed67743c6ea49f44">
  <xsd:schema xmlns:xsd="http://www.w3.org/2001/XMLSchema" xmlns:xs="http://www.w3.org/2001/XMLSchema" xmlns:p="http://schemas.microsoft.com/office/2006/metadata/properties" xmlns:ns2="bb434749-f083-465f-bba3-ce4b3f6206a2" xmlns:ns3="0eca3021-3c8f-4db7-892b-9decdb953da5" targetNamespace="http://schemas.microsoft.com/office/2006/metadata/properties" ma:root="true" ma:fieldsID="e704b1ed8e5e0479f05289042d300c93" ns2:_="" ns3:_="">
    <xsd:import namespace="bb434749-f083-465f-bba3-ce4b3f6206a2"/>
    <xsd:import namespace="0eca3021-3c8f-4db7-892b-9decdb953d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34749-f083-465f-bba3-ce4b3f6206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1acd7e1b-c3f1-467c-bb11-db7fab9f8339"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ca3021-3c8f-4db7-892b-9decdb953da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50b37c5-ad0d-4b26-9d8d-463cc3e621a2}" ma:internalName="TaxCatchAll" ma:showField="CatchAllData" ma:web="0eca3021-3c8f-4db7-892b-9decdb953d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0DED2C-DBF9-463F-AFA4-BE4301D2E2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34749-f083-465f-bba3-ce4b3f6206a2"/>
    <ds:schemaRef ds:uri="0eca3021-3c8f-4db7-892b-9decdb953d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8F82FB-2691-4DE9-8878-2A508D42D3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2894</TotalTime>
  <Words>2001</Words>
  <Application>Microsoft Office PowerPoint</Application>
  <PresentationFormat>A4 210 x 297 mm</PresentationFormat>
  <Paragraphs>272</Paragraphs>
  <Slides>18</Slides>
  <Notes>1</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東広島市</dc:creator>
  <cp:lastModifiedBy>金常　浩己</cp:lastModifiedBy>
  <cp:revision>434</cp:revision>
  <cp:lastPrinted>2024-08-29T07:16:20Z</cp:lastPrinted>
  <dcterms:created xsi:type="dcterms:W3CDTF">2024-06-12T06:22:57Z</dcterms:created>
  <dcterms:modified xsi:type="dcterms:W3CDTF">2024-08-29T07:23:04Z</dcterms:modified>
</cp:coreProperties>
</file>